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3"/>
  </p:notesMasterIdLst>
  <p:sldIdLst>
    <p:sldId id="256" r:id="rId2"/>
    <p:sldId id="259" r:id="rId3"/>
    <p:sldId id="501" r:id="rId4"/>
    <p:sldId id="488" r:id="rId5"/>
    <p:sldId id="519" r:id="rId6"/>
    <p:sldId id="489" r:id="rId7"/>
    <p:sldId id="490" r:id="rId8"/>
    <p:sldId id="491" r:id="rId9"/>
    <p:sldId id="520" r:id="rId10"/>
    <p:sldId id="521" r:id="rId11"/>
    <p:sldId id="524" r:id="rId12"/>
    <p:sldId id="522" r:id="rId13"/>
    <p:sldId id="523" r:id="rId14"/>
    <p:sldId id="525" r:id="rId15"/>
    <p:sldId id="526" r:id="rId16"/>
    <p:sldId id="527" r:id="rId17"/>
    <p:sldId id="528" r:id="rId18"/>
    <p:sldId id="529" r:id="rId19"/>
    <p:sldId id="530" r:id="rId20"/>
    <p:sldId id="531" r:id="rId21"/>
    <p:sldId id="532" r:id="rId22"/>
    <p:sldId id="533" r:id="rId23"/>
    <p:sldId id="534" r:id="rId24"/>
    <p:sldId id="536" r:id="rId25"/>
    <p:sldId id="538" r:id="rId26"/>
    <p:sldId id="537" r:id="rId27"/>
    <p:sldId id="535" r:id="rId28"/>
    <p:sldId id="539" r:id="rId29"/>
    <p:sldId id="540" r:id="rId30"/>
    <p:sldId id="541" r:id="rId31"/>
    <p:sldId id="542" r:id="rId32"/>
    <p:sldId id="543" r:id="rId33"/>
    <p:sldId id="544" r:id="rId34"/>
    <p:sldId id="545" r:id="rId35"/>
    <p:sldId id="546" r:id="rId36"/>
    <p:sldId id="547" r:id="rId37"/>
    <p:sldId id="548" r:id="rId38"/>
    <p:sldId id="552" r:id="rId39"/>
    <p:sldId id="487" r:id="rId40"/>
    <p:sldId id="263" r:id="rId41"/>
    <p:sldId id="414" r:id="rId4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650" autoAdjust="0"/>
    <p:restoredTop sz="96764" autoAdjust="0"/>
  </p:normalViewPr>
  <p:slideViewPr>
    <p:cSldViewPr snapToGrid="0">
      <p:cViewPr varScale="1">
        <p:scale>
          <a:sx n="99" d="100"/>
          <a:sy n="99" d="100"/>
        </p:scale>
        <p:origin x="5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1EAE0-C7E0-48CE-B6DD-76E03770CB5A}" type="datetimeFigureOut">
              <a:rPr lang="es-PE" smtClean="0"/>
              <a:t>7/08/2023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D6E55-907A-4801-A10D-0216F5B21D27}" type="slidenum">
              <a:rPr lang="es-PE" smtClean="0"/>
              <a:t>‹#›</a:t>
            </a:fld>
            <a:endParaRPr lang="es-PE"/>
          </a:p>
        </p:txBody>
      </p:sp>
    </p:spTree>
    <p:extLst>
      <p:ext uri="{BB962C8B-B14F-4D97-AF65-F5344CB8AC3E}">
        <p14:creationId xmlns:p14="http://schemas.microsoft.com/office/powerpoint/2010/main" val="3364402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43E40-3092-4418-B937-81567FBAD2E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B4D6DEA6-3E22-44EB-9BEA-E6C56275D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CBEC71B6-E030-4F15-9828-A1ECD2F776BC}"/>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5" name="Marcador de pie de página 4">
            <a:extLst>
              <a:ext uri="{FF2B5EF4-FFF2-40B4-BE49-F238E27FC236}">
                <a16:creationId xmlns:a16="http://schemas.microsoft.com/office/drawing/2014/main" id="{6DC8FA75-41E2-4429-A52C-672476CE8EC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DAC3E43-898F-45CE-8742-F09DE9D02EA6}"/>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17301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28E72-45A7-49D7-92C4-E4BFD7FE6C2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DB9009C-0C92-4C2D-A811-381F04594B5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CC978F3-13FF-4F6E-AB47-3523E5D4D030}"/>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5" name="Marcador de pie de página 4">
            <a:extLst>
              <a:ext uri="{FF2B5EF4-FFF2-40B4-BE49-F238E27FC236}">
                <a16:creationId xmlns:a16="http://schemas.microsoft.com/office/drawing/2014/main" id="{9B370AFB-A5B0-4AF8-89F3-9AECBA341FE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6D66F32-0117-4B54-B10E-30FA124942F4}"/>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255186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733D5A6-F273-47E5-A4A6-5D793F8884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A795F5A-E481-4388-AE34-679B9DF43B1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324AE1B-36BD-4C3B-8F2A-255B630C8770}"/>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5" name="Marcador de pie de página 4">
            <a:extLst>
              <a:ext uri="{FF2B5EF4-FFF2-40B4-BE49-F238E27FC236}">
                <a16:creationId xmlns:a16="http://schemas.microsoft.com/office/drawing/2014/main" id="{CE91CC12-51B9-45B8-A9D8-75F4A115D76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0A11FB0-86B0-4BCA-94E7-FA8D2D23A743}"/>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3412302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ítulo 1"/>
          <p:cNvSpPr>
            <a:spLocks noGrp="1"/>
          </p:cNvSpPr>
          <p:nvPr>
            <p:ph type="title" hasCustomPrompt="1"/>
          </p:nvPr>
        </p:nvSpPr>
        <p:spPr>
          <a:xfrm>
            <a:off x="485776" y="1628775"/>
            <a:ext cx="11229974" cy="919163"/>
          </a:xfrm>
        </p:spPr>
        <p:txBody>
          <a:bodyPr>
            <a:normAutofit/>
          </a:bodyPr>
          <a:lstStyle>
            <a:lvl1pPr>
              <a:defRPr sz="3200" b="1">
                <a:solidFill>
                  <a:schemeClr val="accent2"/>
                </a:solidFill>
                <a:latin typeface="Verdana" charset="0"/>
                <a:ea typeface="Verdana" charset="0"/>
                <a:cs typeface="Verdana" charset="0"/>
              </a:defRPr>
            </a:lvl1pPr>
          </a:lstStyle>
          <a:p>
            <a:r>
              <a:rPr lang="es-ES_tradnl" dirty="0"/>
              <a:t>TÍTULO</a:t>
            </a:r>
          </a:p>
        </p:txBody>
      </p:sp>
      <p:sp>
        <p:nvSpPr>
          <p:cNvPr id="11" name="Marcador de contenido 2"/>
          <p:cNvSpPr>
            <a:spLocks noGrp="1"/>
          </p:cNvSpPr>
          <p:nvPr>
            <p:ph sz="half" idx="1"/>
          </p:nvPr>
        </p:nvSpPr>
        <p:spPr>
          <a:xfrm>
            <a:off x="485776" y="2625726"/>
            <a:ext cx="5429250" cy="3632200"/>
          </a:xfrm>
        </p:spPr>
        <p:txBody>
          <a:bodyPr>
            <a:normAutofit/>
          </a:bodyPr>
          <a:lstStyle>
            <a:lvl1pPr>
              <a:defRPr sz="2400">
                <a:solidFill>
                  <a:schemeClr val="tx1"/>
                </a:solidFill>
                <a:latin typeface="Verdana" charset="0"/>
                <a:ea typeface="Verdana" charset="0"/>
                <a:cs typeface="Verdana" charset="0"/>
              </a:defRPr>
            </a:lvl1pPr>
            <a:lvl2pPr>
              <a:defRPr sz="2000">
                <a:solidFill>
                  <a:schemeClr val="tx1"/>
                </a:solidFill>
                <a:latin typeface="Verdana" charset="0"/>
                <a:ea typeface="Verdana" charset="0"/>
                <a:cs typeface="Verdana" charset="0"/>
              </a:defRPr>
            </a:lvl2pPr>
            <a:lvl3pPr>
              <a:defRPr sz="1800">
                <a:solidFill>
                  <a:schemeClr val="tx1"/>
                </a:solidFill>
                <a:latin typeface="Verdana" charset="0"/>
                <a:ea typeface="Verdana" charset="0"/>
                <a:cs typeface="Verdana" charset="0"/>
              </a:defRPr>
            </a:lvl3pPr>
            <a:lvl4pPr>
              <a:defRPr sz="1600">
                <a:solidFill>
                  <a:schemeClr val="tx1"/>
                </a:solidFill>
                <a:latin typeface="Verdana" charset="0"/>
                <a:ea typeface="Verdana" charset="0"/>
                <a:cs typeface="Verdana" charset="0"/>
              </a:defRPr>
            </a:lvl4pPr>
            <a:lvl5pPr>
              <a:defRPr sz="1600">
                <a:solidFill>
                  <a:schemeClr val="tx1"/>
                </a:solidFill>
                <a:latin typeface="Verdana" charset="0"/>
                <a:ea typeface="Verdana" charset="0"/>
                <a:cs typeface="Verdana" charset="0"/>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2" name="Marcador de contenido 3"/>
          <p:cNvSpPr>
            <a:spLocks noGrp="1"/>
          </p:cNvSpPr>
          <p:nvPr>
            <p:ph sz="half" idx="2"/>
          </p:nvPr>
        </p:nvSpPr>
        <p:spPr>
          <a:xfrm>
            <a:off x="6143626" y="2625726"/>
            <a:ext cx="5572124" cy="3632200"/>
          </a:xfrm>
        </p:spPr>
        <p:txBody>
          <a:bodyPr>
            <a:normAutofit/>
          </a:bodyPr>
          <a:lstStyle>
            <a:lvl1pPr>
              <a:defRPr sz="2400">
                <a:solidFill>
                  <a:schemeClr val="tx1"/>
                </a:solidFill>
                <a:latin typeface="Verdana" charset="0"/>
                <a:ea typeface="Verdana" charset="0"/>
                <a:cs typeface="Verdana" charset="0"/>
              </a:defRPr>
            </a:lvl1pPr>
            <a:lvl2pPr>
              <a:defRPr sz="2000">
                <a:solidFill>
                  <a:schemeClr val="tx1"/>
                </a:solidFill>
                <a:latin typeface="Verdana" charset="0"/>
                <a:ea typeface="Verdana" charset="0"/>
                <a:cs typeface="Verdana" charset="0"/>
              </a:defRPr>
            </a:lvl2pPr>
            <a:lvl3pPr>
              <a:defRPr sz="1800">
                <a:solidFill>
                  <a:schemeClr val="tx1"/>
                </a:solidFill>
                <a:latin typeface="Verdana" charset="0"/>
                <a:ea typeface="Verdana" charset="0"/>
                <a:cs typeface="Verdana" charset="0"/>
              </a:defRPr>
            </a:lvl3pPr>
            <a:lvl4pPr>
              <a:defRPr sz="1600">
                <a:solidFill>
                  <a:schemeClr val="tx1"/>
                </a:solidFill>
                <a:latin typeface="Verdana" charset="0"/>
                <a:ea typeface="Verdana" charset="0"/>
                <a:cs typeface="Verdana" charset="0"/>
              </a:defRPr>
            </a:lvl4pPr>
            <a:lvl5pPr>
              <a:defRPr sz="1600">
                <a:solidFill>
                  <a:schemeClr val="tx1"/>
                </a:solidFill>
                <a:latin typeface="Verdana" charset="0"/>
                <a:ea typeface="Verdana" charset="0"/>
                <a:cs typeface="Verdana" charset="0"/>
              </a:defRPr>
            </a:lvl5pPr>
          </a:lstStyle>
          <a:p>
            <a:pPr lvl="0"/>
            <a:r>
              <a:rPr lang="es-ES_tradnl"/>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extLst>
      <p:ext uri="{BB962C8B-B14F-4D97-AF65-F5344CB8AC3E}">
        <p14:creationId xmlns:p14="http://schemas.microsoft.com/office/powerpoint/2010/main" val="183536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C910E-079F-44EB-B645-B87A8B2717C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4DFD095-69C8-40E2-A213-2CF0C79D275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F40774F-89E2-4B5B-9681-F53693420438}"/>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5" name="Marcador de pie de página 4">
            <a:extLst>
              <a:ext uri="{FF2B5EF4-FFF2-40B4-BE49-F238E27FC236}">
                <a16:creationId xmlns:a16="http://schemas.microsoft.com/office/drawing/2014/main" id="{8B3B9208-2110-465C-B49B-E709FC1F72B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BFA73E2-07CD-4B1F-838F-C3E6ACF1292F}"/>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2660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FEF88-098D-43CA-9AD8-EC465B62E59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830FC71B-D0F6-442C-8D9C-6AE8A421A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CB8652C-F870-487F-875C-EC907C61AEB2}"/>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5" name="Marcador de pie de página 4">
            <a:extLst>
              <a:ext uri="{FF2B5EF4-FFF2-40B4-BE49-F238E27FC236}">
                <a16:creationId xmlns:a16="http://schemas.microsoft.com/office/drawing/2014/main" id="{F87E6958-04CC-4990-8C92-387C3E06F80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E9092D8-6D12-4626-B2A0-F1A533B5467A}"/>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241073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2D8BB0-4DE4-430A-A859-EBE34B21705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D67CE7A2-F138-4F6D-AD80-C90E4BCD189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B3BC1CFB-C87C-4E92-B17D-8EB085B70C3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877FB865-5E9B-47CA-B7BE-8479F8732EC7}"/>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6" name="Marcador de pie de página 5">
            <a:extLst>
              <a:ext uri="{FF2B5EF4-FFF2-40B4-BE49-F238E27FC236}">
                <a16:creationId xmlns:a16="http://schemas.microsoft.com/office/drawing/2014/main" id="{D6170E7F-7FE1-43F1-B65E-15DDA3EE42AE}"/>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209CD297-1232-46DC-BF07-B97983B0DAE9}"/>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50699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714A6-E20F-486B-A664-115B18B53E1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437F5E2-6E38-40D1-A6D6-567BAB0B32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48EDBE8-769C-4167-A114-C7E6CF54033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347AFA78-AC44-41EF-9E92-C796EFE88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6927F51-A67F-4454-B677-587D0FA98A1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40927E79-E2EA-4BD6-ACC1-3A0E4CAE9964}"/>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8" name="Marcador de pie de página 7">
            <a:extLst>
              <a:ext uri="{FF2B5EF4-FFF2-40B4-BE49-F238E27FC236}">
                <a16:creationId xmlns:a16="http://schemas.microsoft.com/office/drawing/2014/main" id="{0E9CD857-490E-46EA-9EAE-FEC67BACBC10}"/>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AA562140-B6D3-476E-A1A2-41EFB2A5B7B1}"/>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76610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FFD85-70D9-4628-BD51-A088ACB5834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3A4BED05-FAF6-44C6-A6ED-75002CFE9289}"/>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4" name="Marcador de pie de página 3">
            <a:extLst>
              <a:ext uri="{FF2B5EF4-FFF2-40B4-BE49-F238E27FC236}">
                <a16:creationId xmlns:a16="http://schemas.microsoft.com/office/drawing/2014/main" id="{CBD0D13A-F42D-4CE0-AFDB-5BF2E9F730E6}"/>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70DB4704-3637-4F38-8498-99EF8EF8DD68}"/>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3001573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C56810B-C15E-4C65-939A-8D097CD5AD47}"/>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3" name="Marcador de pie de página 2">
            <a:extLst>
              <a:ext uri="{FF2B5EF4-FFF2-40B4-BE49-F238E27FC236}">
                <a16:creationId xmlns:a16="http://schemas.microsoft.com/office/drawing/2014/main" id="{BDD72D2E-F9B6-4987-B574-356F12F9FBEA}"/>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54512A01-C54F-49CE-BC13-CB3C600B18EC}"/>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394508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3184A8-CC9B-4919-9121-9D481601B68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50D229B-6112-43FB-87AB-1C33027482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7F4376F4-F8B5-4253-8E7A-D6E0EA2A0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41AB5AE-1227-4A4C-82C2-EF6C3FCC7720}"/>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6" name="Marcador de pie de página 5">
            <a:extLst>
              <a:ext uri="{FF2B5EF4-FFF2-40B4-BE49-F238E27FC236}">
                <a16:creationId xmlns:a16="http://schemas.microsoft.com/office/drawing/2014/main" id="{9F9F222B-5FC2-43F6-A4F9-5AB726D4DC52}"/>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3142E0B8-A53F-4A33-9AA8-2D474FB73339}"/>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2870425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03DB5-E3E0-4585-8CE5-C6E3C5E1EEF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480530C5-463A-4E79-B0B5-EF1B2FFD1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0FC856BD-5D2E-4D9B-91B5-BE475CB88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835C0D8-252F-4D0C-A05E-EA2DE1CD427D}"/>
              </a:ext>
            </a:extLst>
          </p:cNvPr>
          <p:cNvSpPr>
            <a:spLocks noGrp="1"/>
          </p:cNvSpPr>
          <p:nvPr>
            <p:ph type="dt" sz="half" idx="10"/>
          </p:nvPr>
        </p:nvSpPr>
        <p:spPr/>
        <p:txBody>
          <a:bodyPr/>
          <a:lstStyle/>
          <a:p>
            <a:fld id="{D98B3942-4D82-4D89-93AD-42AEEA250FDD}" type="datetimeFigureOut">
              <a:rPr lang="es-PE" smtClean="0"/>
              <a:t>7/08/2023</a:t>
            </a:fld>
            <a:endParaRPr lang="es-PE"/>
          </a:p>
        </p:txBody>
      </p:sp>
      <p:sp>
        <p:nvSpPr>
          <p:cNvPr id="6" name="Marcador de pie de página 5">
            <a:extLst>
              <a:ext uri="{FF2B5EF4-FFF2-40B4-BE49-F238E27FC236}">
                <a16:creationId xmlns:a16="http://schemas.microsoft.com/office/drawing/2014/main" id="{1F665C3F-097F-431F-AB76-1559FF0F20C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1BF1AD29-8F52-46C8-93CD-9EE1F85A74E8}"/>
              </a:ext>
            </a:extLst>
          </p:cNvPr>
          <p:cNvSpPr>
            <a:spLocks noGrp="1"/>
          </p:cNvSpPr>
          <p:nvPr>
            <p:ph type="sldNum" sz="quarter" idx="12"/>
          </p:nvPr>
        </p:nvSpPr>
        <p:spPr/>
        <p:txBody>
          <a:bodyPr/>
          <a:lstStyle/>
          <a:p>
            <a:fld id="{D22EE075-BCC6-4108-B9A8-025A508BCB29}" type="slidenum">
              <a:rPr lang="es-PE" smtClean="0"/>
              <a:t>‹#›</a:t>
            </a:fld>
            <a:endParaRPr lang="es-PE"/>
          </a:p>
        </p:txBody>
      </p:sp>
    </p:spTree>
    <p:extLst>
      <p:ext uri="{BB962C8B-B14F-4D97-AF65-F5344CB8AC3E}">
        <p14:creationId xmlns:p14="http://schemas.microsoft.com/office/powerpoint/2010/main" val="302550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DD1387B-4DD9-4A26-A85A-4F0B6E4C3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FAE7F02C-6B56-4B76-8F72-973CD2FF3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ABA4D93-5D51-46E5-963F-144CBA190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B3942-4D82-4D89-93AD-42AEEA250FDD}" type="datetimeFigureOut">
              <a:rPr lang="es-PE" smtClean="0"/>
              <a:t>7/08/2023</a:t>
            </a:fld>
            <a:endParaRPr lang="es-PE"/>
          </a:p>
        </p:txBody>
      </p:sp>
      <p:sp>
        <p:nvSpPr>
          <p:cNvPr id="5" name="Marcador de pie de página 4">
            <a:extLst>
              <a:ext uri="{FF2B5EF4-FFF2-40B4-BE49-F238E27FC236}">
                <a16:creationId xmlns:a16="http://schemas.microsoft.com/office/drawing/2014/main" id="{ADB8DA30-0BEB-48B3-81D1-C6E77BC9F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0E4DD8FA-DBAF-446B-AEA9-D557E50B0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EE075-BCC6-4108-B9A8-025A508BCB29}" type="slidenum">
              <a:rPr lang="es-PE" smtClean="0"/>
              <a:t>‹#›</a:t>
            </a:fld>
            <a:endParaRPr lang="es-PE"/>
          </a:p>
        </p:txBody>
      </p:sp>
    </p:spTree>
    <p:extLst>
      <p:ext uri="{BB962C8B-B14F-4D97-AF65-F5344CB8AC3E}">
        <p14:creationId xmlns:p14="http://schemas.microsoft.com/office/powerpoint/2010/main" val="22660241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4.emf"/><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0.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a-little-book-of-r-for-time-series.readthedocs.io/en/latest/src/timeseries.html" TargetMode="External"/><Relationship Id="rId2" Type="http://schemas.openxmlformats.org/officeDocument/2006/relationships/hyperlink" Target="https://rpubs.com/alfandash/lbb-timeseries-forecasting" TargetMode="External"/><Relationship Id="rId1" Type="http://schemas.openxmlformats.org/officeDocument/2006/relationships/slideLayout" Target="../slideLayouts/slideLayout7.xml"/><Relationship Id="rId5" Type="http://schemas.openxmlformats.org/officeDocument/2006/relationships/hyperlink" Target="https://rstudio.com/resources/shiny-dev-con/dashboards/" TargetMode="External"/><Relationship Id="rId4" Type="http://schemas.openxmlformats.org/officeDocument/2006/relationships/hyperlink" Target="https://www.youtube.com/watch?v=H64zJqmzrM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1BE078D-6B0D-4FA8-90A9-3FC12ECB3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9" name="CuadroTexto 8">
            <a:extLst>
              <a:ext uri="{FF2B5EF4-FFF2-40B4-BE49-F238E27FC236}">
                <a16:creationId xmlns:a16="http://schemas.microsoft.com/office/drawing/2014/main" id="{53A4B3BC-284A-4EC4-BC89-DB26D8F92421}"/>
              </a:ext>
            </a:extLst>
          </p:cNvPr>
          <p:cNvSpPr txBox="1"/>
          <p:nvPr/>
        </p:nvSpPr>
        <p:spPr>
          <a:xfrm>
            <a:off x="2222679" y="2477848"/>
            <a:ext cx="7746642" cy="2031325"/>
          </a:xfrm>
          <a:prstGeom prst="rect">
            <a:avLst/>
          </a:prstGeom>
          <a:noFill/>
        </p:spPr>
        <p:txBody>
          <a:bodyPr wrap="square" rtlCol="0">
            <a:spAutoFit/>
          </a:bodyPr>
          <a:lstStyle/>
          <a:p>
            <a:pPr marL="342900" indent="-342900">
              <a:buFont typeface="+mj-lt"/>
              <a:buAutoNum type="arabicPeriod"/>
            </a:pPr>
            <a:r>
              <a:rPr lang="es-PE" dirty="0"/>
              <a:t>Series de Tiempo aplicación en Geología.</a:t>
            </a:r>
          </a:p>
          <a:p>
            <a:pPr marL="800100" lvl="1" indent="-342900">
              <a:buFont typeface="+mj-lt"/>
              <a:buAutoNum type="arabicPeriod"/>
            </a:pPr>
            <a:r>
              <a:rPr lang="es-PE" dirty="0"/>
              <a:t>Modelos ARIMA</a:t>
            </a:r>
          </a:p>
          <a:p>
            <a:pPr marL="342900" indent="-342900">
              <a:buFont typeface="+mj-lt"/>
              <a:buAutoNum type="arabicPeriod"/>
            </a:pPr>
            <a:r>
              <a:rPr lang="es-PE" dirty="0"/>
              <a:t>Modelos Multivariables en Rstudio (Introducción).</a:t>
            </a:r>
          </a:p>
          <a:p>
            <a:pPr marL="342900" indent="-342900">
              <a:buFont typeface="+mj-lt"/>
              <a:buAutoNum type="arabicPeriod"/>
            </a:pPr>
            <a:r>
              <a:rPr lang="es-PE" dirty="0"/>
              <a:t>Generación de Gráficos Geológicos complejos en Rstudio (</a:t>
            </a:r>
            <a:r>
              <a:rPr lang="es-PE" dirty="0" err="1"/>
              <a:t>ggplot</a:t>
            </a:r>
            <a:r>
              <a:rPr lang="es-PE" dirty="0"/>
              <a:t>) y uso en html5.</a:t>
            </a:r>
          </a:p>
          <a:p>
            <a:pPr marL="342900" indent="-342900">
              <a:buFont typeface="+mj-lt"/>
              <a:buAutoNum type="arabicPeriod"/>
            </a:pPr>
            <a:r>
              <a:rPr lang="es-PE" dirty="0"/>
              <a:t>Dashboard Creación con conexión a base de datos de servidor.</a:t>
            </a:r>
          </a:p>
          <a:p>
            <a:pPr marL="342900" indent="-342900">
              <a:buFont typeface="+mj-lt"/>
              <a:buAutoNum type="arabicPeriod"/>
            </a:pPr>
            <a:endParaRPr lang="es-PE" dirty="0"/>
          </a:p>
        </p:txBody>
      </p:sp>
      <p:sp>
        <p:nvSpPr>
          <p:cNvPr id="10" name="CuadroTexto 9">
            <a:extLst>
              <a:ext uri="{FF2B5EF4-FFF2-40B4-BE49-F238E27FC236}">
                <a16:creationId xmlns:a16="http://schemas.microsoft.com/office/drawing/2014/main" id="{440F1DA5-CF9D-4AA0-B880-3A8ACAAC4BC5}"/>
              </a:ext>
            </a:extLst>
          </p:cNvPr>
          <p:cNvSpPr txBox="1"/>
          <p:nvPr/>
        </p:nvSpPr>
        <p:spPr>
          <a:xfrm>
            <a:off x="3008141" y="829818"/>
            <a:ext cx="6175717" cy="1077218"/>
          </a:xfrm>
          <a:prstGeom prst="rect">
            <a:avLst/>
          </a:prstGeom>
          <a:noFill/>
        </p:spPr>
        <p:txBody>
          <a:bodyPr wrap="square" rtlCol="0">
            <a:spAutoFit/>
          </a:bodyPr>
          <a:lstStyle/>
          <a:p>
            <a:pPr algn="ctr"/>
            <a:r>
              <a:rPr lang="es-PE" sz="3200" b="1" dirty="0"/>
              <a:t>DECIMA Y ONCEAVA CLASE</a:t>
            </a:r>
          </a:p>
          <a:p>
            <a:pPr algn="ctr"/>
            <a:endParaRPr lang="es-PE" sz="3200" b="1" dirty="0"/>
          </a:p>
        </p:txBody>
      </p:sp>
    </p:spTree>
    <p:extLst>
      <p:ext uri="{BB962C8B-B14F-4D97-AF65-F5344CB8AC3E}">
        <p14:creationId xmlns:p14="http://schemas.microsoft.com/office/powerpoint/2010/main" val="3585295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B60DB49-35FF-45E1-8EDB-29BC246FB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6" name="CuadroTexto 5">
            <a:extLst>
              <a:ext uri="{FF2B5EF4-FFF2-40B4-BE49-F238E27FC236}">
                <a16:creationId xmlns:a16="http://schemas.microsoft.com/office/drawing/2014/main" id="{593FC458-01CC-4D70-B70B-EF3CBD4120D3}"/>
              </a:ext>
            </a:extLst>
          </p:cNvPr>
          <p:cNvSpPr txBox="1"/>
          <p:nvPr/>
        </p:nvSpPr>
        <p:spPr>
          <a:xfrm>
            <a:off x="4651457" y="397957"/>
            <a:ext cx="5097780" cy="1200329"/>
          </a:xfrm>
          <a:prstGeom prst="rect">
            <a:avLst/>
          </a:prstGeom>
          <a:noFill/>
        </p:spPr>
        <p:txBody>
          <a:bodyPr wrap="square">
            <a:spAutoFit/>
          </a:bodyPr>
          <a:lstStyle/>
          <a:p>
            <a:pPr algn="just"/>
            <a:r>
              <a:rPr lang="es-PE" dirty="0"/>
              <a:t>Usaremos el método de descomposición para identificar el modelo que se utilizará. Obtenga pronósticos para los tres primeros trimestres del año 2018.</a:t>
            </a:r>
          </a:p>
        </p:txBody>
      </p:sp>
      <p:pic>
        <p:nvPicPr>
          <p:cNvPr id="8" name="Imagen 7">
            <a:extLst>
              <a:ext uri="{FF2B5EF4-FFF2-40B4-BE49-F238E27FC236}">
                <a16:creationId xmlns:a16="http://schemas.microsoft.com/office/drawing/2014/main" id="{AEC69712-737F-4C3F-8753-5B6C4C5AF860}"/>
              </a:ext>
            </a:extLst>
          </p:cNvPr>
          <p:cNvPicPr>
            <a:picLocks noChangeAspect="1"/>
          </p:cNvPicPr>
          <p:nvPr/>
        </p:nvPicPr>
        <p:blipFill rotWithShape="1">
          <a:blip r:embed="rId3"/>
          <a:srcRect t="22426" r="58750" b="5692"/>
          <a:stretch/>
        </p:blipFill>
        <p:spPr>
          <a:xfrm>
            <a:off x="4155924" y="2255520"/>
            <a:ext cx="8036076" cy="4602480"/>
          </a:xfrm>
          <a:prstGeom prst="rect">
            <a:avLst/>
          </a:prstGeom>
        </p:spPr>
      </p:pic>
      <p:pic>
        <p:nvPicPr>
          <p:cNvPr id="3" name="Imagen 2">
            <a:extLst>
              <a:ext uri="{FF2B5EF4-FFF2-40B4-BE49-F238E27FC236}">
                <a16:creationId xmlns:a16="http://schemas.microsoft.com/office/drawing/2014/main" id="{12A0DADD-32B5-4573-A07F-B4347894CB5F}"/>
              </a:ext>
            </a:extLst>
          </p:cNvPr>
          <p:cNvPicPr>
            <a:picLocks noChangeAspect="1"/>
          </p:cNvPicPr>
          <p:nvPr/>
        </p:nvPicPr>
        <p:blipFill>
          <a:blip r:embed="rId4"/>
          <a:stretch>
            <a:fillRect/>
          </a:stretch>
        </p:blipFill>
        <p:spPr>
          <a:xfrm>
            <a:off x="0" y="-28131"/>
            <a:ext cx="4322989" cy="2884490"/>
          </a:xfrm>
          <a:prstGeom prst="rect">
            <a:avLst/>
          </a:prstGeom>
        </p:spPr>
      </p:pic>
      <p:pic>
        <p:nvPicPr>
          <p:cNvPr id="9" name="Imagen 8">
            <a:extLst>
              <a:ext uri="{FF2B5EF4-FFF2-40B4-BE49-F238E27FC236}">
                <a16:creationId xmlns:a16="http://schemas.microsoft.com/office/drawing/2014/main" id="{E6547060-0516-437E-BA95-1A9E0FB655D6}"/>
              </a:ext>
            </a:extLst>
          </p:cNvPr>
          <p:cNvPicPr/>
          <p:nvPr/>
        </p:nvPicPr>
        <p:blipFill rotWithShape="1">
          <a:blip r:embed="rId5"/>
          <a:srcRect r="48008" b="38118"/>
          <a:stretch/>
        </p:blipFill>
        <p:spPr>
          <a:xfrm>
            <a:off x="101917" y="3512820"/>
            <a:ext cx="3822383" cy="2884490"/>
          </a:xfrm>
          <a:prstGeom prst="rect">
            <a:avLst/>
          </a:prstGeom>
        </p:spPr>
      </p:pic>
      <p:sp>
        <p:nvSpPr>
          <p:cNvPr id="10" name="Flecha: hacia abajo 9">
            <a:extLst>
              <a:ext uri="{FF2B5EF4-FFF2-40B4-BE49-F238E27FC236}">
                <a16:creationId xmlns:a16="http://schemas.microsoft.com/office/drawing/2014/main" id="{20CE136A-DF34-4CB2-A16B-27B20A8231B1}"/>
              </a:ext>
            </a:extLst>
          </p:cNvPr>
          <p:cNvSpPr/>
          <p:nvPr/>
        </p:nvSpPr>
        <p:spPr>
          <a:xfrm rot="16200000">
            <a:off x="8351519" y="3634740"/>
            <a:ext cx="533400" cy="7772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78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979E2D46-E350-4D77-B727-B84DFE9260AA}"/>
              </a:ext>
            </a:extLst>
          </p:cNvPr>
          <p:cNvPicPr>
            <a:picLocks noChangeAspect="1"/>
          </p:cNvPicPr>
          <p:nvPr/>
        </p:nvPicPr>
        <p:blipFill>
          <a:blip r:embed="rId2"/>
          <a:stretch>
            <a:fillRect/>
          </a:stretch>
        </p:blipFill>
        <p:spPr>
          <a:xfrm>
            <a:off x="0" y="0"/>
            <a:ext cx="4444259" cy="6858000"/>
          </a:xfrm>
          <a:prstGeom prst="rect">
            <a:avLst/>
          </a:prstGeom>
        </p:spPr>
      </p:pic>
      <p:pic>
        <p:nvPicPr>
          <p:cNvPr id="15" name="Imagen 14">
            <a:extLst>
              <a:ext uri="{FF2B5EF4-FFF2-40B4-BE49-F238E27FC236}">
                <a16:creationId xmlns:a16="http://schemas.microsoft.com/office/drawing/2014/main" id="{CDFA912E-38D3-4197-9B31-7E69FAA11DBD}"/>
              </a:ext>
            </a:extLst>
          </p:cNvPr>
          <p:cNvPicPr>
            <a:picLocks noChangeAspect="1"/>
          </p:cNvPicPr>
          <p:nvPr/>
        </p:nvPicPr>
        <p:blipFill>
          <a:blip r:embed="rId3"/>
          <a:stretch>
            <a:fillRect/>
          </a:stretch>
        </p:blipFill>
        <p:spPr>
          <a:xfrm>
            <a:off x="2490121" y="73617"/>
            <a:ext cx="4602302" cy="3070860"/>
          </a:xfrm>
          <a:prstGeom prst="rect">
            <a:avLst/>
          </a:prstGeom>
        </p:spPr>
      </p:pic>
      <p:pic>
        <p:nvPicPr>
          <p:cNvPr id="16" name="Imagen 15">
            <a:extLst>
              <a:ext uri="{FF2B5EF4-FFF2-40B4-BE49-F238E27FC236}">
                <a16:creationId xmlns:a16="http://schemas.microsoft.com/office/drawing/2014/main" id="{CFD091C1-3460-4240-8096-C85607477948}"/>
              </a:ext>
            </a:extLst>
          </p:cNvPr>
          <p:cNvPicPr>
            <a:picLocks noChangeAspect="1"/>
          </p:cNvPicPr>
          <p:nvPr/>
        </p:nvPicPr>
        <p:blipFill>
          <a:blip r:embed="rId4"/>
          <a:stretch>
            <a:fillRect/>
          </a:stretch>
        </p:blipFill>
        <p:spPr>
          <a:xfrm>
            <a:off x="3145441" y="3713524"/>
            <a:ext cx="4093559" cy="2731404"/>
          </a:xfrm>
          <a:prstGeom prst="rect">
            <a:avLst/>
          </a:prstGeom>
        </p:spPr>
      </p:pic>
      <p:pic>
        <p:nvPicPr>
          <p:cNvPr id="17" name="Imagen 16">
            <a:extLst>
              <a:ext uri="{FF2B5EF4-FFF2-40B4-BE49-F238E27FC236}">
                <a16:creationId xmlns:a16="http://schemas.microsoft.com/office/drawing/2014/main" id="{C9895D99-6D77-4928-87D8-466669EF661B}"/>
              </a:ext>
            </a:extLst>
          </p:cNvPr>
          <p:cNvPicPr>
            <a:picLocks noChangeAspect="1"/>
          </p:cNvPicPr>
          <p:nvPr/>
        </p:nvPicPr>
        <p:blipFill>
          <a:blip r:embed="rId5"/>
          <a:stretch>
            <a:fillRect/>
          </a:stretch>
        </p:blipFill>
        <p:spPr>
          <a:xfrm>
            <a:off x="7574011" y="3857625"/>
            <a:ext cx="4208309" cy="2807970"/>
          </a:xfrm>
          <a:prstGeom prst="rect">
            <a:avLst/>
          </a:prstGeom>
        </p:spPr>
      </p:pic>
      <p:pic>
        <p:nvPicPr>
          <p:cNvPr id="18" name="Imagen 17">
            <a:extLst>
              <a:ext uri="{FF2B5EF4-FFF2-40B4-BE49-F238E27FC236}">
                <a16:creationId xmlns:a16="http://schemas.microsoft.com/office/drawing/2014/main" id="{825907E6-A867-43F6-9369-ADCC6515EAE4}"/>
              </a:ext>
            </a:extLst>
          </p:cNvPr>
          <p:cNvPicPr>
            <a:picLocks noChangeAspect="1"/>
          </p:cNvPicPr>
          <p:nvPr/>
        </p:nvPicPr>
        <p:blipFill>
          <a:blip r:embed="rId6"/>
          <a:stretch>
            <a:fillRect/>
          </a:stretch>
        </p:blipFill>
        <p:spPr>
          <a:xfrm>
            <a:off x="7239000" y="692193"/>
            <a:ext cx="4444260" cy="2965407"/>
          </a:xfrm>
          <a:prstGeom prst="rect">
            <a:avLst/>
          </a:prstGeom>
        </p:spPr>
      </p:pic>
      <p:pic>
        <p:nvPicPr>
          <p:cNvPr id="19" name="Imagen 18">
            <a:extLst>
              <a:ext uri="{FF2B5EF4-FFF2-40B4-BE49-F238E27FC236}">
                <a16:creationId xmlns:a16="http://schemas.microsoft.com/office/drawing/2014/main" id="{EEF9A674-D734-41B1-BC35-23B2435C9C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90373" y="82366"/>
            <a:ext cx="609828" cy="609828"/>
          </a:xfrm>
          <a:prstGeom prst="bevel">
            <a:avLst/>
          </a:prstGeom>
        </p:spPr>
      </p:pic>
      <p:sp>
        <p:nvSpPr>
          <p:cNvPr id="20" name="CuadroTexto 19">
            <a:extLst>
              <a:ext uri="{FF2B5EF4-FFF2-40B4-BE49-F238E27FC236}">
                <a16:creationId xmlns:a16="http://schemas.microsoft.com/office/drawing/2014/main" id="{4D2CB138-49A5-4AAB-943F-3D7799DB5606}"/>
              </a:ext>
            </a:extLst>
          </p:cNvPr>
          <p:cNvSpPr txBox="1"/>
          <p:nvPr/>
        </p:nvSpPr>
        <p:spPr>
          <a:xfrm>
            <a:off x="7470169" y="122836"/>
            <a:ext cx="1894517" cy="369332"/>
          </a:xfrm>
          <a:prstGeom prst="rect">
            <a:avLst/>
          </a:prstGeom>
          <a:noFill/>
        </p:spPr>
        <p:txBody>
          <a:bodyPr wrap="square">
            <a:spAutoFit/>
          </a:bodyPr>
          <a:lstStyle/>
          <a:p>
            <a:r>
              <a:rPr lang="es-PE" b="1" i="1" dirty="0">
                <a:solidFill>
                  <a:srgbClr val="FF0000"/>
                </a:solidFill>
              </a:rPr>
              <a:t>MUTLTIPLICATIVO</a:t>
            </a:r>
            <a:endParaRPr lang="es-PE" dirty="0"/>
          </a:p>
        </p:txBody>
      </p:sp>
    </p:spTree>
    <p:extLst>
      <p:ext uri="{BB962C8B-B14F-4D97-AF65-F5344CB8AC3E}">
        <p14:creationId xmlns:p14="http://schemas.microsoft.com/office/powerpoint/2010/main" val="423623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867E63-2EB7-425A-9471-6C9FC322C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0" y="0"/>
            <a:ext cx="609600" cy="609600"/>
          </a:xfrm>
          <a:prstGeom prst="bevel">
            <a:avLst/>
          </a:prstGeom>
        </p:spPr>
      </p:pic>
      <p:pic>
        <p:nvPicPr>
          <p:cNvPr id="12" name="Imagen 11">
            <a:extLst>
              <a:ext uri="{FF2B5EF4-FFF2-40B4-BE49-F238E27FC236}">
                <a16:creationId xmlns:a16="http://schemas.microsoft.com/office/drawing/2014/main" id="{7B16ED6A-A7CC-4766-BDF1-DF84F74F0B41}"/>
              </a:ext>
            </a:extLst>
          </p:cNvPr>
          <p:cNvPicPr>
            <a:picLocks noChangeAspect="1"/>
          </p:cNvPicPr>
          <p:nvPr/>
        </p:nvPicPr>
        <p:blipFill>
          <a:blip r:embed="rId3"/>
          <a:stretch>
            <a:fillRect/>
          </a:stretch>
        </p:blipFill>
        <p:spPr>
          <a:xfrm>
            <a:off x="0" y="0"/>
            <a:ext cx="4444259" cy="6858000"/>
          </a:xfrm>
          <a:prstGeom prst="rect">
            <a:avLst/>
          </a:prstGeom>
        </p:spPr>
      </p:pic>
      <p:pic>
        <p:nvPicPr>
          <p:cNvPr id="14" name="Imagen 13">
            <a:extLst>
              <a:ext uri="{FF2B5EF4-FFF2-40B4-BE49-F238E27FC236}">
                <a16:creationId xmlns:a16="http://schemas.microsoft.com/office/drawing/2014/main" id="{84265627-5A84-4DB0-B09A-8865F1D21B09}"/>
              </a:ext>
            </a:extLst>
          </p:cNvPr>
          <p:cNvPicPr>
            <a:picLocks noChangeAspect="1"/>
          </p:cNvPicPr>
          <p:nvPr/>
        </p:nvPicPr>
        <p:blipFill>
          <a:blip r:embed="rId4"/>
          <a:stretch>
            <a:fillRect/>
          </a:stretch>
        </p:blipFill>
        <p:spPr>
          <a:xfrm>
            <a:off x="2475179" y="0"/>
            <a:ext cx="4780742" cy="3189923"/>
          </a:xfrm>
          <a:prstGeom prst="rect">
            <a:avLst/>
          </a:prstGeom>
        </p:spPr>
      </p:pic>
      <p:pic>
        <p:nvPicPr>
          <p:cNvPr id="16" name="Imagen 15">
            <a:extLst>
              <a:ext uri="{FF2B5EF4-FFF2-40B4-BE49-F238E27FC236}">
                <a16:creationId xmlns:a16="http://schemas.microsoft.com/office/drawing/2014/main" id="{7E221638-5628-4D8A-A7FF-2C5E1D47551E}"/>
              </a:ext>
            </a:extLst>
          </p:cNvPr>
          <p:cNvPicPr>
            <a:picLocks noChangeAspect="1"/>
          </p:cNvPicPr>
          <p:nvPr/>
        </p:nvPicPr>
        <p:blipFill>
          <a:blip r:embed="rId5"/>
          <a:stretch>
            <a:fillRect/>
          </a:stretch>
        </p:blipFill>
        <p:spPr>
          <a:xfrm>
            <a:off x="3064300" y="3461461"/>
            <a:ext cx="4683443" cy="3125001"/>
          </a:xfrm>
          <a:prstGeom prst="rect">
            <a:avLst/>
          </a:prstGeom>
        </p:spPr>
      </p:pic>
      <p:pic>
        <p:nvPicPr>
          <p:cNvPr id="18" name="Imagen 17">
            <a:extLst>
              <a:ext uri="{FF2B5EF4-FFF2-40B4-BE49-F238E27FC236}">
                <a16:creationId xmlns:a16="http://schemas.microsoft.com/office/drawing/2014/main" id="{A07046FA-4E1A-4DCE-8373-F453F8B9A4E1}"/>
              </a:ext>
            </a:extLst>
          </p:cNvPr>
          <p:cNvPicPr>
            <a:picLocks noChangeAspect="1"/>
          </p:cNvPicPr>
          <p:nvPr/>
        </p:nvPicPr>
        <p:blipFill>
          <a:blip r:embed="rId6"/>
          <a:stretch>
            <a:fillRect/>
          </a:stretch>
        </p:blipFill>
        <p:spPr>
          <a:xfrm>
            <a:off x="7837971" y="3571360"/>
            <a:ext cx="4354029" cy="2905201"/>
          </a:xfrm>
          <a:prstGeom prst="rect">
            <a:avLst/>
          </a:prstGeom>
        </p:spPr>
      </p:pic>
      <p:pic>
        <p:nvPicPr>
          <p:cNvPr id="20" name="Imagen 19">
            <a:extLst>
              <a:ext uri="{FF2B5EF4-FFF2-40B4-BE49-F238E27FC236}">
                <a16:creationId xmlns:a16="http://schemas.microsoft.com/office/drawing/2014/main" id="{142FEB49-42E7-421E-BEE4-5E2449CE3B55}"/>
              </a:ext>
            </a:extLst>
          </p:cNvPr>
          <p:cNvPicPr>
            <a:picLocks noChangeAspect="1"/>
          </p:cNvPicPr>
          <p:nvPr/>
        </p:nvPicPr>
        <p:blipFill>
          <a:blip r:embed="rId7"/>
          <a:stretch>
            <a:fillRect/>
          </a:stretch>
        </p:blipFill>
        <p:spPr>
          <a:xfrm>
            <a:off x="7282960" y="551497"/>
            <a:ext cx="4312517" cy="2877503"/>
          </a:xfrm>
          <a:prstGeom prst="rect">
            <a:avLst/>
          </a:prstGeom>
        </p:spPr>
      </p:pic>
      <p:sp>
        <p:nvSpPr>
          <p:cNvPr id="21" name="CuadroTexto 20">
            <a:extLst>
              <a:ext uri="{FF2B5EF4-FFF2-40B4-BE49-F238E27FC236}">
                <a16:creationId xmlns:a16="http://schemas.microsoft.com/office/drawing/2014/main" id="{52AA22CA-044A-49FB-8B92-63DDE0CD2A12}"/>
              </a:ext>
            </a:extLst>
          </p:cNvPr>
          <p:cNvSpPr txBox="1"/>
          <p:nvPr/>
        </p:nvSpPr>
        <p:spPr>
          <a:xfrm>
            <a:off x="8120468" y="110985"/>
            <a:ext cx="1894517" cy="369332"/>
          </a:xfrm>
          <a:prstGeom prst="rect">
            <a:avLst/>
          </a:prstGeom>
          <a:noFill/>
        </p:spPr>
        <p:txBody>
          <a:bodyPr wrap="square">
            <a:spAutoFit/>
          </a:bodyPr>
          <a:lstStyle/>
          <a:p>
            <a:r>
              <a:rPr lang="es-PE" b="1" i="1" dirty="0">
                <a:solidFill>
                  <a:srgbClr val="FF0000"/>
                </a:solidFill>
              </a:rPr>
              <a:t>ADITIVO</a:t>
            </a:r>
            <a:endParaRPr lang="es-PE" dirty="0"/>
          </a:p>
        </p:txBody>
      </p:sp>
    </p:spTree>
    <p:extLst>
      <p:ext uri="{BB962C8B-B14F-4D97-AF65-F5344CB8AC3E}">
        <p14:creationId xmlns:p14="http://schemas.microsoft.com/office/powerpoint/2010/main" val="70833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3AD27CA-6591-41B9-9329-97B4FD730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6072" y="82365"/>
            <a:ext cx="1324129" cy="1324129"/>
          </a:xfrm>
          <a:prstGeom prst="bevel">
            <a:avLst/>
          </a:prstGeom>
        </p:spPr>
      </p:pic>
      <p:pic>
        <p:nvPicPr>
          <p:cNvPr id="8" name="Imagen 7">
            <a:extLst>
              <a:ext uri="{FF2B5EF4-FFF2-40B4-BE49-F238E27FC236}">
                <a16:creationId xmlns:a16="http://schemas.microsoft.com/office/drawing/2014/main" id="{09D3DDD3-7C0E-48A1-A4AE-5D5137D8B59B}"/>
              </a:ext>
            </a:extLst>
          </p:cNvPr>
          <p:cNvPicPr>
            <a:picLocks noChangeAspect="1"/>
          </p:cNvPicPr>
          <p:nvPr/>
        </p:nvPicPr>
        <p:blipFill>
          <a:blip r:embed="rId3"/>
          <a:stretch>
            <a:fillRect/>
          </a:stretch>
        </p:blipFill>
        <p:spPr>
          <a:xfrm>
            <a:off x="0" y="0"/>
            <a:ext cx="4444259" cy="6858000"/>
          </a:xfrm>
          <a:prstGeom prst="rect">
            <a:avLst/>
          </a:prstGeom>
        </p:spPr>
      </p:pic>
      <p:pic>
        <p:nvPicPr>
          <p:cNvPr id="9" name="Imagen 8">
            <a:extLst>
              <a:ext uri="{FF2B5EF4-FFF2-40B4-BE49-F238E27FC236}">
                <a16:creationId xmlns:a16="http://schemas.microsoft.com/office/drawing/2014/main" id="{5C644607-79A9-4A32-B5BB-D22082CA7AB2}"/>
              </a:ext>
            </a:extLst>
          </p:cNvPr>
          <p:cNvPicPr>
            <a:picLocks noChangeAspect="1"/>
          </p:cNvPicPr>
          <p:nvPr/>
        </p:nvPicPr>
        <p:blipFill>
          <a:blip r:embed="rId4"/>
          <a:stretch>
            <a:fillRect/>
          </a:stretch>
        </p:blipFill>
        <p:spPr>
          <a:xfrm>
            <a:off x="3165906" y="0"/>
            <a:ext cx="4444259" cy="6858000"/>
          </a:xfrm>
          <a:prstGeom prst="rect">
            <a:avLst/>
          </a:prstGeom>
        </p:spPr>
      </p:pic>
      <p:sp>
        <p:nvSpPr>
          <p:cNvPr id="10" name="Rectángulo 9">
            <a:extLst>
              <a:ext uri="{FF2B5EF4-FFF2-40B4-BE49-F238E27FC236}">
                <a16:creationId xmlns:a16="http://schemas.microsoft.com/office/drawing/2014/main" id="{0701F44F-BC90-4429-AFE7-60242BC202D9}"/>
              </a:ext>
            </a:extLst>
          </p:cNvPr>
          <p:cNvSpPr/>
          <p:nvPr/>
        </p:nvSpPr>
        <p:spPr>
          <a:xfrm>
            <a:off x="0" y="2308860"/>
            <a:ext cx="4572000"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91867D53-ABE4-4277-A4F1-AA726098BD6B}"/>
              </a:ext>
            </a:extLst>
          </p:cNvPr>
          <p:cNvSpPr/>
          <p:nvPr/>
        </p:nvSpPr>
        <p:spPr>
          <a:xfrm>
            <a:off x="3377170" y="2546985"/>
            <a:ext cx="753973" cy="1333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2A1877EE-56AF-4BA8-9114-1032B9121EFD}"/>
              </a:ext>
            </a:extLst>
          </p:cNvPr>
          <p:cNvSpPr/>
          <p:nvPr/>
        </p:nvSpPr>
        <p:spPr>
          <a:xfrm>
            <a:off x="145186" y="2546985"/>
            <a:ext cx="753973" cy="1333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a:extLst>
              <a:ext uri="{FF2B5EF4-FFF2-40B4-BE49-F238E27FC236}">
                <a16:creationId xmlns:a16="http://schemas.microsoft.com/office/drawing/2014/main" id="{C2C13707-8B96-4CCE-B397-2DA83AD44776}"/>
              </a:ext>
            </a:extLst>
          </p:cNvPr>
          <p:cNvPicPr>
            <a:picLocks noChangeAspect="1"/>
          </p:cNvPicPr>
          <p:nvPr/>
        </p:nvPicPr>
        <p:blipFill>
          <a:blip r:embed="rId5"/>
          <a:stretch>
            <a:fillRect/>
          </a:stretch>
        </p:blipFill>
        <p:spPr>
          <a:xfrm>
            <a:off x="8784340" y="3797665"/>
            <a:ext cx="2185143" cy="18534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6" name="Conector recto de flecha 15">
            <a:extLst>
              <a:ext uri="{FF2B5EF4-FFF2-40B4-BE49-F238E27FC236}">
                <a16:creationId xmlns:a16="http://schemas.microsoft.com/office/drawing/2014/main" id="{6CCC13CE-EBD5-4D61-B89B-F6FE9E87FBB2}"/>
              </a:ext>
            </a:extLst>
          </p:cNvPr>
          <p:cNvCxnSpPr>
            <a:cxnSpLocks/>
            <a:endCxn id="14" idx="1"/>
          </p:cNvCxnSpPr>
          <p:nvPr/>
        </p:nvCxnSpPr>
        <p:spPr>
          <a:xfrm flipV="1">
            <a:off x="4131143" y="4724400"/>
            <a:ext cx="4653197" cy="101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65B16BC-B80D-41E9-B113-A94111E88136}"/>
              </a:ext>
            </a:extLst>
          </p:cNvPr>
          <p:cNvSpPr txBox="1"/>
          <p:nvPr/>
        </p:nvSpPr>
        <p:spPr>
          <a:xfrm>
            <a:off x="480060" y="141382"/>
            <a:ext cx="2811780" cy="461665"/>
          </a:xfrm>
          <a:prstGeom prst="rect">
            <a:avLst/>
          </a:prstGeom>
          <a:noFill/>
        </p:spPr>
        <p:txBody>
          <a:bodyPr wrap="square">
            <a:spAutoFit/>
          </a:bodyPr>
          <a:lstStyle/>
          <a:p>
            <a:r>
              <a:rPr lang="es-PE" sz="2400" b="1" i="1" dirty="0"/>
              <a:t>1. MODELOS ARIMA</a:t>
            </a:r>
          </a:p>
        </p:txBody>
      </p:sp>
      <p:sp>
        <p:nvSpPr>
          <p:cNvPr id="4" name="CuadroTexto 3">
            <a:extLst>
              <a:ext uri="{FF2B5EF4-FFF2-40B4-BE49-F238E27FC236}">
                <a16:creationId xmlns:a16="http://schemas.microsoft.com/office/drawing/2014/main" id="{0B553D4C-8160-479C-B504-2E209C8FBF4F}"/>
              </a:ext>
            </a:extLst>
          </p:cNvPr>
          <p:cNvSpPr txBox="1"/>
          <p:nvPr/>
        </p:nvSpPr>
        <p:spPr>
          <a:xfrm>
            <a:off x="480060" y="744429"/>
            <a:ext cx="10387811" cy="5909310"/>
          </a:xfrm>
          <a:prstGeom prst="rect">
            <a:avLst/>
          </a:prstGeom>
          <a:noFill/>
        </p:spPr>
        <p:txBody>
          <a:bodyPr wrap="square" rtlCol="0">
            <a:spAutoFit/>
          </a:bodyPr>
          <a:lstStyle/>
          <a:p>
            <a:r>
              <a:rPr lang="es-PE" b="1" i="1" dirty="0"/>
              <a:t>Procesos Estocástico: </a:t>
            </a:r>
            <a:r>
              <a:rPr lang="es-PE" i="1" dirty="0"/>
              <a:t>Un proceso estocástico es una sucesión de variables aleatorias. Una serie temporal es la realización de un proceso estocástico Y-</a:t>
            </a:r>
            <a:r>
              <a:rPr lang="es-PE" i="1" dirty="0" err="1"/>
              <a:t>inf</a:t>
            </a:r>
            <a:r>
              <a:rPr lang="es-PE" i="1" dirty="0"/>
              <a:t>,….., Y-1, Y0, Y1,……,</a:t>
            </a:r>
            <a:r>
              <a:rPr lang="es-PE" i="1" dirty="0" err="1"/>
              <a:t>Y+inf</a:t>
            </a:r>
            <a:r>
              <a:rPr lang="es-PE" i="1" dirty="0"/>
              <a:t> donde los subíndices representa un orden en el tiempo. Si las características de la serie (esperanza, varianza, </a:t>
            </a:r>
            <a:r>
              <a:rPr lang="es-PE" i="1" dirty="0" err="1"/>
              <a:t>etc</a:t>
            </a:r>
            <a:r>
              <a:rPr lang="es-PE" i="1" dirty="0"/>
              <a:t>), se mantienen en el tiempo, podemos utilizar la metodología ARIMA para proyectar su valor en el futuro inmediato.</a:t>
            </a:r>
            <a:endParaRPr lang="es-PE" b="1" i="1" dirty="0"/>
          </a:p>
          <a:p>
            <a:endParaRPr lang="es-PE" dirty="0"/>
          </a:p>
          <a:p>
            <a:r>
              <a:rPr lang="es-PE" b="1" i="1" dirty="0"/>
              <a:t>Proceso Estacionario: </a:t>
            </a:r>
            <a:r>
              <a:rPr lang="es-PE" i="1" dirty="0"/>
              <a:t>Decimos que un proceso estocástico </a:t>
            </a:r>
            <a:r>
              <a:rPr lang="es-PE" b="1" i="1" dirty="0"/>
              <a:t>es estacionario </a:t>
            </a:r>
            <a:r>
              <a:rPr lang="es-PE" i="1" dirty="0"/>
              <a:t>si las funciones de distribución conjuntas son invariantes con respecto a un desplazamiento en el tiempo (variación de t). Es decir, considerando que t, t+1, t+2, t+3, …., </a:t>
            </a:r>
            <a:r>
              <a:rPr lang="es-PE" i="1" dirty="0" err="1"/>
              <a:t>t+k</a:t>
            </a:r>
            <a:r>
              <a:rPr lang="es-PE" i="1" dirty="0"/>
              <a:t> reflejan períodos sucesivos.</a:t>
            </a:r>
          </a:p>
          <a:p>
            <a:endParaRPr lang="es-PE" b="1" i="1" dirty="0"/>
          </a:p>
          <a:p>
            <a:r>
              <a:rPr lang="es-PE" i="1" dirty="0"/>
              <a:t>Por ejemplo:</a:t>
            </a:r>
          </a:p>
          <a:p>
            <a:endParaRPr lang="es-PE" i="1" dirty="0"/>
          </a:p>
          <a:p>
            <a:endParaRPr lang="es-PE" i="1" dirty="0"/>
          </a:p>
          <a:p>
            <a:endParaRPr lang="es-PE" i="1" dirty="0"/>
          </a:p>
          <a:p>
            <a:endParaRPr lang="es-PE" i="1" dirty="0"/>
          </a:p>
          <a:p>
            <a:endParaRPr lang="es-PE" i="1" dirty="0"/>
          </a:p>
          <a:p>
            <a:endParaRPr lang="es-PE" i="1" dirty="0"/>
          </a:p>
          <a:p>
            <a:endParaRPr lang="es-PE" b="1" i="1" dirty="0"/>
          </a:p>
          <a:p>
            <a:r>
              <a:rPr lang="es-PE" b="1" i="1" dirty="0"/>
              <a:t>Ruido Blanco: </a:t>
            </a:r>
            <a:r>
              <a:rPr lang="es-PE" i="1" dirty="0"/>
              <a:t>Es una sucesión de variables aleatorias (proceso estocástico) con esperanza igual a cero, varianza constante, y covarianzas iguales a cero para distintos valores de t. Este tipo de proceso, que sólo presenta varianza, que no presenta relación entre variables de distintos períodos, no podrán ser reproducidos con un modelo ARIMA.</a:t>
            </a:r>
          </a:p>
        </p:txBody>
      </p:sp>
      <p:pic>
        <p:nvPicPr>
          <p:cNvPr id="5" name="Imagen 4">
            <a:extLst>
              <a:ext uri="{FF2B5EF4-FFF2-40B4-BE49-F238E27FC236}">
                <a16:creationId xmlns:a16="http://schemas.microsoft.com/office/drawing/2014/main" id="{2E65FB0A-6926-4753-988D-54B538337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p:pic>
        <p:nvPicPr>
          <p:cNvPr id="7" name="Imagen 6">
            <a:extLst>
              <a:ext uri="{FF2B5EF4-FFF2-40B4-BE49-F238E27FC236}">
                <a16:creationId xmlns:a16="http://schemas.microsoft.com/office/drawing/2014/main" id="{7A01E6D3-1CD9-4C67-A66F-3D614D2D82ED}"/>
              </a:ext>
            </a:extLst>
          </p:cNvPr>
          <p:cNvPicPr>
            <a:picLocks noChangeAspect="1"/>
          </p:cNvPicPr>
          <p:nvPr/>
        </p:nvPicPr>
        <p:blipFill>
          <a:blip r:embed="rId3"/>
          <a:stretch>
            <a:fillRect/>
          </a:stretch>
        </p:blipFill>
        <p:spPr>
          <a:xfrm>
            <a:off x="6905471" y="2978110"/>
            <a:ext cx="3962400" cy="333375"/>
          </a:xfrm>
          <a:prstGeom prst="rect">
            <a:avLst/>
          </a:prstGeom>
        </p:spPr>
      </p:pic>
      <p:pic>
        <p:nvPicPr>
          <p:cNvPr id="9" name="Imagen 8">
            <a:extLst>
              <a:ext uri="{FF2B5EF4-FFF2-40B4-BE49-F238E27FC236}">
                <a16:creationId xmlns:a16="http://schemas.microsoft.com/office/drawing/2014/main" id="{78B45DC4-D683-4ADA-ACA9-F4ABC09ECB87}"/>
              </a:ext>
            </a:extLst>
          </p:cNvPr>
          <p:cNvPicPr>
            <a:picLocks noChangeAspect="1"/>
          </p:cNvPicPr>
          <p:nvPr/>
        </p:nvPicPr>
        <p:blipFill>
          <a:blip r:embed="rId4"/>
          <a:stretch>
            <a:fillRect/>
          </a:stretch>
        </p:blipFill>
        <p:spPr>
          <a:xfrm>
            <a:off x="1885950" y="3311485"/>
            <a:ext cx="2871788" cy="2009070"/>
          </a:xfrm>
          <a:prstGeom prst="rect">
            <a:avLst/>
          </a:prstGeom>
        </p:spPr>
      </p:pic>
    </p:spTree>
    <p:extLst>
      <p:ext uri="{BB962C8B-B14F-4D97-AF65-F5344CB8AC3E}">
        <p14:creationId xmlns:p14="http://schemas.microsoft.com/office/powerpoint/2010/main" val="1386205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FC006EB-53B2-4672-B496-040015E31EC5}"/>
              </a:ext>
            </a:extLst>
          </p:cNvPr>
          <p:cNvSpPr txBox="1"/>
          <p:nvPr/>
        </p:nvSpPr>
        <p:spPr>
          <a:xfrm>
            <a:off x="626591" y="484590"/>
            <a:ext cx="10241280" cy="1754326"/>
          </a:xfrm>
          <a:prstGeom prst="rect">
            <a:avLst/>
          </a:prstGeom>
          <a:noFill/>
        </p:spPr>
        <p:txBody>
          <a:bodyPr wrap="square">
            <a:spAutoFit/>
          </a:bodyPr>
          <a:lstStyle/>
          <a:p>
            <a:r>
              <a:rPr lang="es-PE" b="1" i="1" dirty="0"/>
              <a:t>Función de autocorrelación muestral (FAC): </a:t>
            </a:r>
            <a:r>
              <a:rPr lang="es-PE" i="1" dirty="0"/>
              <a:t>La autocorrelación muestral, en el desfasamiento k (k&gt;=1),  mide la relación lineal entre las observaciones de la serie temporal, separadas por un desfasamiento de k unidades en el tiempo (entre </a:t>
            </a:r>
            <a:r>
              <a:rPr lang="es-PE" i="1" dirty="0" err="1"/>
              <a:t>Yt</a:t>
            </a:r>
            <a:r>
              <a:rPr lang="es-PE" i="1" dirty="0"/>
              <a:t> y </a:t>
            </a:r>
            <a:r>
              <a:rPr lang="es-PE" i="1" dirty="0" err="1"/>
              <a:t>Yt</a:t>
            </a:r>
            <a:r>
              <a:rPr lang="es-PE" i="1" dirty="0"/>
              <a:t>-k). Esta medida toma valores entre -1 y 1. La autocorrelación muestral indica la asociación entre valores de la misma variable en diferentes periodos de tiempo (no aleatoria). </a:t>
            </a:r>
          </a:p>
          <a:p>
            <a:r>
              <a:rPr lang="es-PE" i="1" dirty="0"/>
              <a:t>Para la serie de tiempo de valores Y1, Y2, Y3,…, Yn, la autocorrelación muestral en el desfasamiento k, denota por </a:t>
            </a:r>
            <a:r>
              <a:rPr lang="es-PE" i="1" dirty="0" err="1"/>
              <a:t>rk</a:t>
            </a:r>
            <a:r>
              <a:rPr lang="es-PE" i="1" dirty="0"/>
              <a:t>, es:</a:t>
            </a:r>
          </a:p>
        </p:txBody>
      </p:sp>
      <p:pic>
        <p:nvPicPr>
          <p:cNvPr id="4" name="Imagen 3">
            <a:extLst>
              <a:ext uri="{FF2B5EF4-FFF2-40B4-BE49-F238E27FC236}">
                <a16:creationId xmlns:a16="http://schemas.microsoft.com/office/drawing/2014/main" id="{C8FBB31D-7810-4EF0-A7C0-90CBF81F3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29FE91C-F5CD-4D97-9116-E3824C178255}"/>
                  </a:ext>
                </a:extLst>
              </p:cNvPr>
              <p:cNvSpPr txBox="1"/>
              <p:nvPr/>
            </p:nvSpPr>
            <p:spPr>
              <a:xfrm>
                <a:off x="4266024" y="2506504"/>
                <a:ext cx="2962414" cy="7960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𝑟</m:t>
                          </m:r>
                        </m:e>
                        <m:sub>
                          <m:r>
                            <a:rPr lang="es-PE" i="1">
                              <a:latin typeface="Cambria Math" panose="02040503050406030204" pitchFamily="18" charset="0"/>
                            </a:rPr>
                            <m:t>𝑘</m:t>
                          </m:r>
                        </m:sub>
                      </m:sSub>
                      <m:r>
                        <a:rPr lang="es-PE" i="0">
                          <a:latin typeface="Cambria Math" panose="02040503050406030204" pitchFamily="18" charset="0"/>
                        </a:rPr>
                        <m:t>=</m:t>
                      </m:r>
                      <m:f>
                        <m:fPr>
                          <m:ctrlPr>
                            <a:rPr lang="es-PE" i="1">
                              <a:solidFill>
                                <a:srgbClr val="836967"/>
                              </a:solidFill>
                              <a:latin typeface="Cambria Math" panose="02040503050406030204" pitchFamily="18" charset="0"/>
                            </a:rPr>
                          </m:ctrlPr>
                        </m:fPr>
                        <m:num>
                          <m:nary>
                            <m:naryPr>
                              <m:chr m:val="∑"/>
                              <m:limLoc m:val="undOvr"/>
                              <m:grow m:val="on"/>
                              <m:ctrlPr>
                                <a:rPr lang="es-PE" i="1">
                                  <a:latin typeface="Cambria Math" panose="02040503050406030204" pitchFamily="18" charset="0"/>
                                </a:rPr>
                              </m:ctrlPr>
                            </m:naryPr>
                            <m:sub>
                              <m:r>
                                <a:rPr lang="es-PE" i="1">
                                  <a:latin typeface="Cambria Math" panose="02040503050406030204" pitchFamily="18" charset="0"/>
                                </a:rPr>
                                <m:t>𝑡</m:t>
                              </m:r>
                              <m:r>
                                <a:rPr lang="es-PE" i="0">
                                  <a:latin typeface="Cambria Math" panose="02040503050406030204" pitchFamily="18" charset="0"/>
                                </a:rPr>
                                <m:t>=1</m:t>
                              </m:r>
                            </m:sub>
                            <m:sup>
                              <m:r>
                                <a:rPr lang="es-PE" i="1">
                                  <a:latin typeface="Cambria Math" panose="02040503050406030204" pitchFamily="18" charset="0"/>
                                </a:rPr>
                                <m:t>𝑛</m:t>
                              </m:r>
                              <m:r>
                                <a:rPr lang="es-PE" i="0">
                                  <a:latin typeface="Cambria Math" panose="02040503050406030204" pitchFamily="18" charset="0"/>
                                </a:rPr>
                                <m:t>−</m:t>
                              </m:r>
                              <m:r>
                                <a:rPr lang="es-PE" i="1">
                                  <a:latin typeface="Cambria Math" panose="02040503050406030204" pitchFamily="18" charset="0"/>
                                </a:rPr>
                                <m:t>𝑘</m:t>
                              </m:r>
                            </m:sup>
                            <m:e>
                              <m:d>
                                <m:dPr>
                                  <m:ctrlPr>
                                    <a:rPr lang="es-PE" i="1">
                                      <a:solidFill>
                                        <a:srgbClr val="836967"/>
                                      </a:solidFill>
                                      <a:latin typeface="Cambria Math" panose="02040503050406030204" pitchFamily="18" charset="0"/>
                                    </a:rPr>
                                  </m:ctrlPr>
                                </m:dPr>
                                <m:e>
                                  <m:r>
                                    <a:rPr lang="es-PE" i="1">
                                      <a:latin typeface="Cambria Math" panose="02040503050406030204" pitchFamily="18" charset="0"/>
                                    </a:rPr>
                                    <m:t>𝑌</m:t>
                                  </m:r>
                                  <m:r>
                                    <a:rPr lang="es-PE" i="0">
                                      <a:latin typeface="Cambria Math" panose="02040503050406030204" pitchFamily="18" charset="0"/>
                                    </a:rPr>
                                    <m:t>−</m:t>
                                  </m:r>
                                  <m:acc>
                                    <m:accPr>
                                      <m:chr m:val="̂"/>
                                      <m:ctrlPr>
                                        <a:rPr lang="es-PE" i="1">
                                          <a:solidFill>
                                            <a:srgbClr val="836967"/>
                                          </a:solidFill>
                                          <a:latin typeface="Cambria Math" panose="02040503050406030204" pitchFamily="18" charset="0"/>
                                        </a:rPr>
                                      </m:ctrlPr>
                                    </m:accPr>
                                    <m:e>
                                      <m:r>
                                        <a:rPr lang="es-PE" i="1">
                                          <a:latin typeface="Cambria Math" panose="02040503050406030204" pitchFamily="18" charset="0"/>
                                        </a:rPr>
                                        <m:t>𝑌</m:t>
                                      </m:r>
                                    </m:e>
                                  </m:acc>
                                </m:e>
                              </m:d>
                              <m:d>
                                <m:dPr>
                                  <m:ctrlPr>
                                    <a:rPr lang="es-PE" i="1">
                                      <a:solidFill>
                                        <a:srgbClr val="836967"/>
                                      </a:solidFill>
                                      <a:latin typeface="Cambria Math" panose="02040503050406030204" pitchFamily="18" charset="0"/>
                                    </a:rPr>
                                  </m:ctrlPr>
                                </m:dPr>
                                <m:e>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0">
                                          <a:latin typeface="Cambria Math" panose="02040503050406030204" pitchFamily="18" charset="0"/>
                                        </a:rPr>
                                        <m:t>+</m:t>
                                      </m:r>
                                      <m:r>
                                        <a:rPr lang="es-PE" i="1">
                                          <a:latin typeface="Cambria Math" panose="02040503050406030204" pitchFamily="18" charset="0"/>
                                        </a:rPr>
                                        <m:t>𝑘</m:t>
                                      </m:r>
                                    </m:sub>
                                  </m:sSub>
                                  <m:r>
                                    <a:rPr lang="es-PE" i="0">
                                      <a:latin typeface="Cambria Math" panose="02040503050406030204" pitchFamily="18" charset="0"/>
                                    </a:rPr>
                                    <m:t>−</m:t>
                                  </m:r>
                                  <m:acc>
                                    <m:accPr>
                                      <m:chr m:val="̅"/>
                                      <m:ctrlPr>
                                        <a:rPr lang="es-PE" i="1">
                                          <a:solidFill>
                                            <a:srgbClr val="836967"/>
                                          </a:solidFill>
                                          <a:latin typeface="Cambria Math" panose="02040503050406030204" pitchFamily="18" charset="0"/>
                                        </a:rPr>
                                      </m:ctrlPr>
                                    </m:accPr>
                                    <m:e>
                                      <m:r>
                                        <a:rPr lang="es-PE" i="1">
                                          <a:latin typeface="Cambria Math" panose="02040503050406030204" pitchFamily="18" charset="0"/>
                                        </a:rPr>
                                        <m:t>𝑌</m:t>
                                      </m:r>
                                    </m:e>
                                  </m:acc>
                                </m:e>
                              </m:d>
                            </m:e>
                          </m:nary>
                        </m:num>
                        <m:den>
                          <m:nary>
                            <m:naryPr>
                              <m:chr m:val="∑"/>
                              <m:limLoc m:val="undOvr"/>
                              <m:grow m:val="on"/>
                              <m:ctrlPr>
                                <a:rPr lang="es-PE" i="1">
                                  <a:latin typeface="Cambria Math" panose="02040503050406030204" pitchFamily="18" charset="0"/>
                                </a:rPr>
                              </m:ctrlPr>
                            </m:naryPr>
                            <m:sub>
                              <m:r>
                                <a:rPr lang="es-PE" i="1">
                                  <a:latin typeface="Cambria Math" panose="02040503050406030204" pitchFamily="18" charset="0"/>
                                </a:rPr>
                                <m:t>𝑡</m:t>
                              </m:r>
                              <m:r>
                                <a:rPr lang="es-PE" i="0">
                                  <a:latin typeface="Cambria Math" panose="02040503050406030204" pitchFamily="18" charset="0"/>
                                </a:rPr>
                                <m:t>=1</m:t>
                              </m:r>
                            </m:sub>
                            <m:sup>
                              <m:r>
                                <a:rPr lang="es-PE" i="1">
                                  <a:latin typeface="Cambria Math" panose="02040503050406030204" pitchFamily="18" charset="0"/>
                                </a:rPr>
                                <m:t>𝑛</m:t>
                              </m:r>
                            </m:sup>
                            <m:e>
                              <m:sSup>
                                <m:sSupPr>
                                  <m:ctrlPr>
                                    <a:rPr lang="es-PE" i="1">
                                      <a:solidFill>
                                        <a:srgbClr val="836967"/>
                                      </a:solidFill>
                                      <a:latin typeface="Cambria Math" panose="02040503050406030204" pitchFamily="18" charset="0"/>
                                    </a:rPr>
                                  </m:ctrlPr>
                                </m:sSupPr>
                                <m:e>
                                  <m:d>
                                    <m:dPr>
                                      <m:ctrlPr>
                                        <a:rPr lang="es-PE" i="1">
                                          <a:solidFill>
                                            <a:srgbClr val="836967"/>
                                          </a:solidFill>
                                          <a:latin typeface="Cambria Math" panose="02040503050406030204" pitchFamily="18" charset="0"/>
                                        </a:rPr>
                                      </m:ctrlPr>
                                    </m:dPr>
                                    <m:e>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r>
                                        <a:rPr lang="es-PE" i="0">
                                          <a:latin typeface="Cambria Math" panose="02040503050406030204" pitchFamily="18" charset="0"/>
                                        </a:rPr>
                                        <m:t>−</m:t>
                                      </m:r>
                                      <m:acc>
                                        <m:accPr>
                                          <m:chr m:val="̅"/>
                                          <m:ctrlPr>
                                            <a:rPr lang="es-PE" i="1">
                                              <a:solidFill>
                                                <a:srgbClr val="836967"/>
                                              </a:solidFill>
                                              <a:latin typeface="Cambria Math" panose="02040503050406030204" pitchFamily="18" charset="0"/>
                                            </a:rPr>
                                          </m:ctrlPr>
                                        </m:accPr>
                                        <m:e>
                                          <m:r>
                                            <a:rPr lang="es-PE" i="1">
                                              <a:latin typeface="Cambria Math" panose="02040503050406030204" pitchFamily="18" charset="0"/>
                                            </a:rPr>
                                            <m:t>𝑌</m:t>
                                          </m:r>
                                        </m:e>
                                      </m:acc>
                                    </m:e>
                                  </m:d>
                                </m:e>
                                <m:sup>
                                  <m:r>
                                    <a:rPr lang="es-PE" i="0">
                                      <a:latin typeface="Cambria Math" panose="02040503050406030204" pitchFamily="18" charset="0"/>
                                    </a:rPr>
                                    <m:t>2</m:t>
                                  </m:r>
                                </m:sup>
                              </m:sSup>
                            </m:e>
                          </m:nary>
                        </m:den>
                      </m:f>
                    </m:oMath>
                  </m:oMathPara>
                </a14:m>
                <a:endParaRPr lang="es-PE" dirty="0"/>
              </a:p>
            </p:txBody>
          </p:sp>
        </mc:Choice>
        <mc:Fallback xmlns="">
          <p:sp>
            <p:nvSpPr>
              <p:cNvPr id="5" name="CuadroTexto 4">
                <a:extLst>
                  <a:ext uri="{FF2B5EF4-FFF2-40B4-BE49-F238E27FC236}">
                    <a16:creationId xmlns:a16="http://schemas.microsoft.com/office/drawing/2014/main" id="{829FE91C-F5CD-4D97-9116-E3824C178255}"/>
                  </a:ext>
                </a:extLst>
              </p:cNvPr>
              <p:cNvSpPr txBox="1">
                <a:spLocks noRot="1" noChangeAspect="1" noMove="1" noResize="1" noEditPoints="1" noAdjustHandles="1" noChangeArrowheads="1" noChangeShapeType="1" noTextEdit="1"/>
              </p:cNvSpPr>
              <p:nvPr/>
            </p:nvSpPr>
            <p:spPr>
              <a:xfrm>
                <a:off x="4266024" y="2506504"/>
                <a:ext cx="2962414" cy="796052"/>
              </a:xfrm>
              <a:prstGeom prst="rect">
                <a:avLst/>
              </a:prstGeom>
              <a:blipFill>
                <a:blip r:embed="rId3"/>
                <a:stretch>
                  <a:fillRect/>
                </a:stretch>
              </a:blipFill>
            </p:spPr>
            <p:txBody>
              <a:bodyPr/>
              <a:lstStyle/>
              <a:p>
                <a:r>
                  <a:rPr lang="es-PE">
                    <a:noFill/>
                  </a:rPr>
                  <a:t> </a:t>
                </a:r>
              </a:p>
            </p:txBody>
          </p:sp>
        </mc:Fallback>
      </mc:AlternateContent>
      <p:sp>
        <p:nvSpPr>
          <p:cNvPr id="7" name="CuadroTexto 6">
            <a:extLst>
              <a:ext uri="{FF2B5EF4-FFF2-40B4-BE49-F238E27FC236}">
                <a16:creationId xmlns:a16="http://schemas.microsoft.com/office/drawing/2014/main" id="{79FFA812-3332-4D17-9D81-C3BFA1A24BC6}"/>
              </a:ext>
            </a:extLst>
          </p:cNvPr>
          <p:cNvSpPr txBox="1"/>
          <p:nvPr/>
        </p:nvSpPr>
        <p:spPr>
          <a:xfrm>
            <a:off x="626591" y="3813959"/>
            <a:ext cx="10241280" cy="1754326"/>
          </a:xfrm>
          <a:prstGeom prst="rect">
            <a:avLst/>
          </a:prstGeom>
          <a:noFill/>
        </p:spPr>
        <p:txBody>
          <a:bodyPr wrap="square">
            <a:spAutoFit/>
          </a:bodyPr>
          <a:lstStyle/>
          <a:p>
            <a:r>
              <a:rPr lang="es-PE" i="1" dirty="0"/>
              <a:t>La función de autocorrelación muestral es una lista, o una gráfica de autocorrelaciones en los desfasamientos k = 1,2,3,….</a:t>
            </a:r>
          </a:p>
          <a:p>
            <a:endParaRPr lang="es-PE" i="1" dirty="0"/>
          </a:p>
          <a:p>
            <a:r>
              <a:rPr lang="es-PE" i="1" dirty="0"/>
              <a:t>Se debe considera que si la FAC de los valores de una serie de tiempo se cortan claramente con rapidez o si se cortan rápidamente, entonces la serie es estacionaria. Si la FAC de la serie temporal se corta con lentitud extrema, entonces se debe considerar que la serie no es estacionaria.</a:t>
            </a:r>
            <a:endParaRPr lang="es-PE" dirty="0"/>
          </a:p>
        </p:txBody>
      </p:sp>
    </p:spTree>
    <p:extLst>
      <p:ext uri="{BB962C8B-B14F-4D97-AF65-F5344CB8AC3E}">
        <p14:creationId xmlns:p14="http://schemas.microsoft.com/office/powerpoint/2010/main" val="167128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4BBB35B-85FC-4B7D-A5DD-13FF5D074BEA}"/>
              </a:ext>
            </a:extLst>
          </p:cNvPr>
          <p:cNvPicPr>
            <a:picLocks noChangeAspect="1"/>
          </p:cNvPicPr>
          <p:nvPr/>
        </p:nvPicPr>
        <p:blipFill>
          <a:blip r:embed="rId2"/>
          <a:stretch>
            <a:fillRect/>
          </a:stretch>
        </p:blipFill>
        <p:spPr>
          <a:xfrm>
            <a:off x="501015" y="1990725"/>
            <a:ext cx="5920528" cy="2567940"/>
          </a:xfrm>
          <a:prstGeom prst="rect">
            <a:avLst/>
          </a:prstGeom>
        </p:spPr>
      </p:pic>
      <p:pic>
        <p:nvPicPr>
          <p:cNvPr id="5" name="Imagen 4">
            <a:extLst>
              <a:ext uri="{FF2B5EF4-FFF2-40B4-BE49-F238E27FC236}">
                <a16:creationId xmlns:a16="http://schemas.microsoft.com/office/drawing/2014/main" id="{4EFC171B-48E6-4280-BFAF-7AD0BDA07357}"/>
              </a:ext>
            </a:extLst>
          </p:cNvPr>
          <p:cNvPicPr>
            <a:picLocks noChangeAspect="1"/>
          </p:cNvPicPr>
          <p:nvPr/>
        </p:nvPicPr>
        <p:blipFill>
          <a:blip r:embed="rId3"/>
          <a:stretch>
            <a:fillRect/>
          </a:stretch>
        </p:blipFill>
        <p:spPr>
          <a:xfrm>
            <a:off x="6769417" y="1607820"/>
            <a:ext cx="4048125" cy="3333750"/>
          </a:xfrm>
          <a:prstGeom prst="rect">
            <a:avLst/>
          </a:prstGeom>
        </p:spPr>
      </p:pic>
      <p:pic>
        <p:nvPicPr>
          <p:cNvPr id="6" name="Imagen 5">
            <a:extLst>
              <a:ext uri="{FF2B5EF4-FFF2-40B4-BE49-F238E27FC236}">
                <a16:creationId xmlns:a16="http://schemas.microsoft.com/office/drawing/2014/main" id="{1D8F565F-025E-4A33-B6F2-1536C0CF3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p:sp>
        <p:nvSpPr>
          <p:cNvPr id="8" name="CuadroTexto 7">
            <a:extLst>
              <a:ext uri="{FF2B5EF4-FFF2-40B4-BE49-F238E27FC236}">
                <a16:creationId xmlns:a16="http://schemas.microsoft.com/office/drawing/2014/main" id="{E839C9D9-6605-4C3D-9DB7-26A7FCE1D682}"/>
              </a:ext>
            </a:extLst>
          </p:cNvPr>
          <p:cNvSpPr txBox="1"/>
          <p:nvPr/>
        </p:nvSpPr>
        <p:spPr>
          <a:xfrm>
            <a:off x="3611880" y="954797"/>
            <a:ext cx="6096000" cy="369332"/>
          </a:xfrm>
          <a:prstGeom prst="rect">
            <a:avLst/>
          </a:prstGeom>
          <a:noFill/>
        </p:spPr>
        <p:txBody>
          <a:bodyPr wrap="square">
            <a:spAutoFit/>
          </a:bodyPr>
          <a:lstStyle/>
          <a:p>
            <a:r>
              <a:rPr lang="es-PE" b="1" i="1" dirty="0"/>
              <a:t>GRAFICA DE AUTOCORRELACION SIMPLE (FAC)</a:t>
            </a:r>
            <a:endParaRPr lang="es-PE" dirty="0"/>
          </a:p>
        </p:txBody>
      </p:sp>
    </p:spTree>
    <p:extLst>
      <p:ext uri="{BB962C8B-B14F-4D97-AF65-F5344CB8AC3E}">
        <p14:creationId xmlns:p14="http://schemas.microsoft.com/office/powerpoint/2010/main" val="181705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944AC38-56FF-41C9-922E-D32D87B36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p:sp>
        <p:nvSpPr>
          <p:cNvPr id="3" name="CuadroTexto 2">
            <a:extLst>
              <a:ext uri="{FF2B5EF4-FFF2-40B4-BE49-F238E27FC236}">
                <a16:creationId xmlns:a16="http://schemas.microsoft.com/office/drawing/2014/main" id="{F4F12ACD-18E3-495A-93AE-93A829436034}"/>
              </a:ext>
            </a:extLst>
          </p:cNvPr>
          <p:cNvSpPr txBox="1"/>
          <p:nvPr/>
        </p:nvSpPr>
        <p:spPr>
          <a:xfrm>
            <a:off x="626591" y="484590"/>
            <a:ext cx="10241280" cy="923330"/>
          </a:xfrm>
          <a:prstGeom prst="rect">
            <a:avLst/>
          </a:prstGeom>
          <a:noFill/>
        </p:spPr>
        <p:txBody>
          <a:bodyPr wrap="square">
            <a:spAutoFit/>
          </a:bodyPr>
          <a:lstStyle/>
          <a:p>
            <a:r>
              <a:rPr lang="es-PE" b="1" i="1" dirty="0"/>
              <a:t>Función de autocorrelación parcial (FAP): </a:t>
            </a:r>
            <a:r>
              <a:rPr lang="es-PE" i="1" dirty="0"/>
              <a:t>Una autocorrelación parcial en un desfasamiento k (k&gt;=1),  es la correlación entre </a:t>
            </a:r>
            <a:r>
              <a:rPr lang="es-PE" i="1" dirty="0" err="1"/>
              <a:t>Yt</a:t>
            </a:r>
            <a:r>
              <a:rPr lang="es-PE" i="1" dirty="0"/>
              <a:t> y </a:t>
            </a:r>
            <a:r>
              <a:rPr lang="es-PE" i="1" dirty="0" err="1"/>
              <a:t>Yt</a:t>
            </a:r>
            <a:r>
              <a:rPr lang="es-PE" i="1" dirty="0"/>
              <a:t>-k, es decir las respuestas para el período t y t-k, respectivamente, después de haber eliminado el efecto de los valores intervenidos Yt-1, Yt-2, …., Yt-k+1 .</a:t>
            </a:r>
          </a:p>
        </p:txBody>
      </p:sp>
      <p:pic>
        <p:nvPicPr>
          <p:cNvPr id="5" name="Imagen 4">
            <a:extLst>
              <a:ext uri="{FF2B5EF4-FFF2-40B4-BE49-F238E27FC236}">
                <a16:creationId xmlns:a16="http://schemas.microsoft.com/office/drawing/2014/main" id="{22829DE2-F739-4EAF-8BA6-81E7BEF7F71B}"/>
              </a:ext>
            </a:extLst>
          </p:cNvPr>
          <p:cNvPicPr>
            <a:picLocks noChangeAspect="1"/>
          </p:cNvPicPr>
          <p:nvPr/>
        </p:nvPicPr>
        <p:blipFill>
          <a:blip r:embed="rId3"/>
          <a:stretch>
            <a:fillRect/>
          </a:stretch>
        </p:blipFill>
        <p:spPr>
          <a:xfrm>
            <a:off x="4045267" y="2033587"/>
            <a:ext cx="3933825" cy="3095625"/>
          </a:xfrm>
          <a:prstGeom prst="rect">
            <a:avLst/>
          </a:prstGeom>
        </p:spPr>
      </p:pic>
    </p:spTree>
    <p:extLst>
      <p:ext uri="{BB962C8B-B14F-4D97-AF65-F5344CB8AC3E}">
        <p14:creationId xmlns:p14="http://schemas.microsoft.com/office/powerpoint/2010/main" val="475258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FEB05B5-5838-403E-B334-F67160412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p:sp>
        <p:nvSpPr>
          <p:cNvPr id="3" name="CuadroTexto 2">
            <a:extLst>
              <a:ext uri="{FF2B5EF4-FFF2-40B4-BE49-F238E27FC236}">
                <a16:creationId xmlns:a16="http://schemas.microsoft.com/office/drawing/2014/main" id="{E8F50529-4DC9-4C54-8FB6-F84AA6AFC79E}"/>
              </a:ext>
            </a:extLst>
          </p:cNvPr>
          <p:cNvSpPr txBox="1"/>
          <p:nvPr/>
        </p:nvSpPr>
        <p:spPr>
          <a:xfrm>
            <a:off x="2910840" y="200399"/>
            <a:ext cx="7155180" cy="461665"/>
          </a:xfrm>
          <a:prstGeom prst="rect">
            <a:avLst/>
          </a:prstGeom>
          <a:noFill/>
        </p:spPr>
        <p:txBody>
          <a:bodyPr wrap="square">
            <a:spAutoFit/>
          </a:bodyPr>
          <a:lstStyle/>
          <a:p>
            <a:r>
              <a:rPr lang="es-PE" sz="2400" b="1" i="1" dirty="0"/>
              <a:t>INTRODUCCIÓN A LOS MODELOS ARIMA</a:t>
            </a:r>
          </a:p>
        </p:txBody>
      </p:sp>
      <p:sp>
        <p:nvSpPr>
          <p:cNvPr id="5" name="CuadroTexto 4">
            <a:extLst>
              <a:ext uri="{FF2B5EF4-FFF2-40B4-BE49-F238E27FC236}">
                <a16:creationId xmlns:a16="http://schemas.microsoft.com/office/drawing/2014/main" id="{9CF69383-CFF1-4694-A8F8-B5004D1D2453}"/>
              </a:ext>
            </a:extLst>
          </p:cNvPr>
          <p:cNvSpPr txBox="1"/>
          <p:nvPr/>
        </p:nvSpPr>
        <p:spPr>
          <a:xfrm>
            <a:off x="426720" y="722114"/>
            <a:ext cx="10218420" cy="5632311"/>
          </a:xfrm>
          <a:prstGeom prst="rect">
            <a:avLst/>
          </a:prstGeom>
          <a:noFill/>
        </p:spPr>
        <p:txBody>
          <a:bodyPr wrap="square">
            <a:spAutoFit/>
          </a:bodyPr>
          <a:lstStyle/>
          <a:p>
            <a:r>
              <a:rPr lang="es-PE" i="1" dirty="0"/>
              <a:t>Los modelos ARIMA responden al acrónimo de procesos </a:t>
            </a:r>
            <a:r>
              <a:rPr lang="es-PE" i="1" dirty="0" err="1"/>
              <a:t>AutoRegresivos</a:t>
            </a:r>
            <a:r>
              <a:rPr lang="es-PE" i="1" dirty="0"/>
              <a:t>, Integrados y Medias móviles (</a:t>
            </a:r>
            <a:r>
              <a:rPr lang="es-PE" i="1" dirty="0" err="1"/>
              <a:t>Moving</a:t>
            </a:r>
            <a:r>
              <a:rPr lang="es-PE" i="1" dirty="0"/>
              <a:t> </a:t>
            </a:r>
            <a:r>
              <a:rPr lang="es-PE" i="1" dirty="0" err="1"/>
              <a:t>Average</a:t>
            </a:r>
            <a:r>
              <a:rPr lang="es-PE" i="1" dirty="0"/>
              <a:t>), y fueron planteados inicialmente por George Box y </a:t>
            </a:r>
            <a:r>
              <a:rPr lang="es-PE" i="1" dirty="0" err="1"/>
              <a:t>Gwilym</a:t>
            </a:r>
            <a:r>
              <a:rPr lang="es-PE" i="1" dirty="0"/>
              <a:t> Jenkins en 1970 en su obra “Time Series </a:t>
            </a:r>
            <a:r>
              <a:rPr lang="es-PE" i="1" dirty="0" err="1"/>
              <a:t>Analysis</a:t>
            </a:r>
            <a:r>
              <a:rPr lang="es-PE" i="1" dirty="0"/>
              <a:t>: </a:t>
            </a:r>
            <a:r>
              <a:rPr lang="es-PE" i="1" dirty="0" err="1"/>
              <a:t>Forecasting</a:t>
            </a:r>
            <a:r>
              <a:rPr lang="es-PE" i="1" dirty="0"/>
              <a:t> and Control (</a:t>
            </a:r>
            <a:r>
              <a:rPr lang="es-PE" i="1" dirty="0" err="1"/>
              <a:t>Holden</a:t>
            </a:r>
            <a:r>
              <a:rPr lang="es-PE" i="1" dirty="0"/>
              <a:t> Day, San Francisco, USA)” como una alternativa a la modelización y predicción tradicional mediante modelos </a:t>
            </a:r>
            <a:r>
              <a:rPr lang="es-PE" i="1" dirty="0" err="1"/>
              <a:t>estrcuturales</a:t>
            </a:r>
            <a:r>
              <a:rPr lang="es-PE" i="1" dirty="0"/>
              <a:t>.</a:t>
            </a:r>
          </a:p>
          <a:p>
            <a:endParaRPr lang="es-PE" i="1" dirty="0"/>
          </a:p>
          <a:p>
            <a:r>
              <a:rPr lang="es-PE" i="1" dirty="0"/>
              <a:t>Los modelos clásicos de Box-Jenkins describen series temporales </a:t>
            </a:r>
            <a:r>
              <a:rPr lang="es-PE" b="1" i="1" dirty="0"/>
              <a:t>estacionarias, </a:t>
            </a:r>
            <a:r>
              <a:rPr lang="es-PE" i="1" dirty="0"/>
              <a:t>por eso antes del análisis debemos determinar si la serie temporal que queremos pronosticar es estacionaria. Decimos que una serie temporal es estacionario si las propiedades estadísticas (por ejemplo, la media, la varianza) de la serie temporal son </a:t>
            </a:r>
            <a:r>
              <a:rPr lang="es-PE" i="1" dirty="0" err="1"/>
              <a:t>escencialmente</a:t>
            </a:r>
            <a:r>
              <a:rPr lang="es-PE" i="1" dirty="0"/>
              <a:t> constantes a través del tiempo. SI la serie no es estacionaria, </a:t>
            </a:r>
            <a:r>
              <a:rPr lang="es-PE" i="1" dirty="0" err="1"/>
              <a:t>generalemente</a:t>
            </a:r>
            <a:r>
              <a:rPr lang="es-PE" i="1" dirty="0"/>
              <a:t> podemos transformar la serie, en valores de una serie estacionaria, realizando las primeras diferencias de los valores de la serie. Se requiere una cantidad de datos relativamente grande (</a:t>
            </a:r>
            <a:r>
              <a:rPr lang="es-PE" b="1" i="1" dirty="0"/>
              <a:t>n&gt;=72</a:t>
            </a:r>
            <a:r>
              <a:rPr lang="es-PE" i="1" dirty="0"/>
              <a:t>).</a:t>
            </a:r>
          </a:p>
          <a:p>
            <a:endParaRPr lang="es-PE" i="1" dirty="0"/>
          </a:p>
          <a:p>
            <a:r>
              <a:rPr lang="es-PE" i="1" dirty="0"/>
              <a:t>El proceso de predicción con modelo ARIMA puede, por tanto resumirse en las siguientes etapas:</a:t>
            </a:r>
          </a:p>
          <a:p>
            <a:endParaRPr lang="es-PE" i="1" dirty="0"/>
          </a:p>
          <a:p>
            <a:pPr marL="342900" indent="-342900">
              <a:buFont typeface="+mj-lt"/>
              <a:buAutoNum type="arabicPeriod"/>
            </a:pPr>
            <a:r>
              <a:rPr lang="es-PE" i="1" dirty="0"/>
              <a:t> Identificación de los procesos subyacentes:</a:t>
            </a:r>
          </a:p>
          <a:p>
            <a:pPr marL="800100" lvl="1" indent="-342900">
              <a:buFont typeface="+mj-lt"/>
              <a:buAutoNum type="arabicPeriod"/>
            </a:pPr>
            <a:r>
              <a:rPr lang="es-PE" i="1" dirty="0"/>
              <a:t>Orden de integración  (para convertir la serie en estacionaria).</a:t>
            </a:r>
          </a:p>
          <a:p>
            <a:pPr marL="800100" lvl="1" indent="-342900">
              <a:buFont typeface="+mj-lt"/>
              <a:buAutoNum type="arabicPeriod"/>
            </a:pPr>
            <a:r>
              <a:rPr lang="es-PE" i="1" dirty="0"/>
              <a:t>Tipología de procesos AR y MA.</a:t>
            </a:r>
          </a:p>
          <a:p>
            <a:pPr marL="342900" indent="-342900">
              <a:buFont typeface="+mj-lt"/>
              <a:buAutoNum type="arabicPeriod"/>
            </a:pPr>
            <a:r>
              <a:rPr lang="es-PE" i="1" dirty="0"/>
              <a:t>Estimación de los coeficientes asociados a los procesos AR y MA.</a:t>
            </a:r>
          </a:p>
          <a:p>
            <a:pPr marL="342900" indent="-342900">
              <a:buFont typeface="+mj-lt"/>
              <a:buAutoNum type="arabicPeriod"/>
            </a:pPr>
            <a:r>
              <a:rPr lang="es-PE" i="1" dirty="0"/>
              <a:t>Validación del modelo estimado.</a:t>
            </a:r>
          </a:p>
          <a:p>
            <a:pPr marL="342900" indent="-342900">
              <a:buFont typeface="+mj-lt"/>
              <a:buAutoNum type="arabicPeriod"/>
            </a:pPr>
            <a:r>
              <a:rPr lang="es-PE" i="1" dirty="0"/>
              <a:t>Cuantificación a futuro de los valores de la serie objetivo.</a:t>
            </a:r>
          </a:p>
        </p:txBody>
      </p:sp>
    </p:spTree>
    <p:extLst>
      <p:ext uri="{BB962C8B-B14F-4D97-AF65-F5344CB8AC3E}">
        <p14:creationId xmlns:p14="http://schemas.microsoft.com/office/powerpoint/2010/main" val="28435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D3EB6EC-0EEF-4D5B-988E-BD42593AA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p:sp>
        <p:nvSpPr>
          <p:cNvPr id="3" name="CuadroTexto 2">
            <a:extLst>
              <a:ext uri="{FF2B5EF4-FFF2-40B4-BE49-F238E27FC236}">
                <a16:creationId xmlns:a16="http://schemas.microsoft.com/office/drawing/2014/main" id="{8ABADB2E-BFE7-42E9-AA76-4045F7683E32}"/>
              </a:ext>
            </a:extLst>
          </p:cNvPr>
          <p:cNvSpPr txBox="1"/>
          <p:nvPr/>
        </p:nvSpPr>
        <p:spPr>
          <a:xfrm>
            <a:off x="426720" y="241907"/>
            <a:ext cx="5394960" cy="461665"/>
          </a:xfrm>
          <a:prstGeom prst="rect">
            <a:avLst/>
          </a:prstGeom>
          <a:noFill/>
        </p:spPr>
        <p:txBody>
          <a:bodyPr wrap="square">
            <a:spAutoFit/>
          </a:bodyPr>
          <a:lstStyle/>
          <a:p>
            <a:r>
              <a:rPr lang="es-PE" sz="2400" b="1" i="1" dirty="0"/>
              <a:t>METODOLOGÍA DE BOX-JENKINS</a:t>
            </a:r>
          </a:p>
        </p:txBody>
      </p:sp>
      <p:pic>
        <p:nvPicPr>
          <p:cNvPr id="10242" name="Picture 2">
            <a:extLst>
              <a:ext uri="{FF2B5EF4-FFF2-40B4-BE49-F238E27FC236}">
                <a16:creationId xmlns:a16="http://schemas.microsoft.com/office/drawing/2014/main" id="{F6D005B6-5467-4D58-B44D-6FD0D0A45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641" y="703572"/>
            <a:ext cx="2109979" cy="582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556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FF67E01-F339-4685-B1B1-390C67EE8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3" name="CuadroTexto 2">
            <a:extLst>
              <a:ext uri="{FF2B5EF4-FFF2-40B4-BE49-F238E27FC236}">
                <a16:creationId xmlns:a16="http://schemas.microsoft.com/office/drawing/2014/main" id="{2B32C460-F993-4988-8BE4-D15508F6977A}"/>
              </a:ext>
            </a:extLst>
          </p:cNvPr>
          <p:cNvSpPr txBox="1"/>
          <p:nvPr/>
        </p:nvSpPr>
        <p:spPr>
          <a:xfrm>
            <a:off x="1274165" y="1109430"/>
            <a:ext cx="9533744" cy="3139321"/>
          </a:xfrm>
          <a:prstGeom prst="rect">
            <a:avLst/>
          </a:prstGeom>
          <a:noFill/>
        </p:spPr>
        <p:txBody>
          <a:bodyPr wrap="square" rtlCol="0">
            <a:spAutoFit/>
          </a:bodyPr>
          <a:lstStyle/>
          <a:p>
            <a:r>
              <a:rPr lang="es-PE" dirty="0"/>
              <a:t>La serie de tiempo es una sucesión de observaciones </a:t>
            </a:r>
            <a:r>
              <a:rPr lang="es-PE" dirty="0" err="1"/>
              <a:t>bivariadas</a:t>
            </a:r>
            <a:r>
              <a:rPr lang="es-PE" dirty="0"/>
              <a:t> donde la variable independiente se mide en unidad de tiempo, por tanto la variable dependiente esta en función del tiempo. Debemos tener en cuenta las unidades de tiempo. El objetivo del análisis de series de tiempo es obtener predicciones de la variable dependiente del futuro. </a:t>
            </a:r>
          </a:p>
          <a:p>
            <a:endParaRPr lang="es-PE" dirty="0"/>
          </a:p>
          <a:p>
            <a:r>
              <a:rPr lang="es-PE" b="1" dirty="0"/>
              <a:t>En Meteorología: </a:t>
            </a:r>
            <a:r>
              <a:rPr lang="es-PE" dirty="0"/>
              <a:t>Temperaturas máximas, medias o mínimas, precipitaciones diarias, etc.</a:t>
            </a:r>
          </a:p>
          <a:p>
            <a:r>
              <a:rPr lang="es-PE" b="1" dirty="0"/>
              <a:t>En Medio Ambiente: </a:t>
            </a:r>
            <a:r>
              <a:rPr lang="es-PE" dirty="0"/>
              <a:t>Concentración media mensual de nitratos, carbonatos, cobre, entre otros elementos en el agua, alcalinidad media anual del suelo, emisiones anuales de CO2, etc.</a:t>
            </a:r>
          </a:p>
          <a:p>
            <a:endParaRPr lang="es-PE" dirty="0"/>
          </a:p>
          <a:p>
            <a:r>
              <a:rPr lang="es-PE" dirty="0"/>
              <a:t>Técnicas de predicción para pronosticar lo mas acertadamente posible sobre un suceso que todavía no ha ocurrido. Estas técnicas reducen la incertidumbre sobre el futuro.</a:t>
            </a:r>
          </a:p>
        </p:txBody>
      </p:sp>
      <p:sp>
        <p:nvSpPr>
          <p:cNvPr id="6" name="CuadroTexto 5">
            <a:extLst>
              <a:ext uri="{FF2B5EF4-FFF2-40B4-BE49-F238E27FC236}">
                <a16:creationId xmlns:a16="http://schemas.microsoft.com/office/drawing/2014/main" id="{B15386D3-4A5E-47D1-B22C-A78B8E61F3FD}"/>
              </a:ext>
            </a:extLst>
          </p:cNvPr>
          <p:cNvSpPr txBox="1"/>
          <p:nvPr/>
        </p:nvSpPr>
        <p:spPr>
          <a:xfrm>
            <a:off x="160379" y="351595"/>
            <a:ext cx="8771748" cy="523220"/>
          </a:xfrm>
          <a:prstGeom prst="rect">
            <a:avLst/>
          </a:prstGeom>
          <a:noFill/>
        </p:spPr>
        <p:txBody>
          <a:bodyPr wrap="square">
            <a:spAutoFit/>
          </a:bodyPr>
          <a:lstStyle/>
          <a:p>
            <a:pPr marL="342900" indent="-342900">
              <a:buFont typeface="+mj-lt"/>
              <a:buAutoNum type="arabicPeriod"/>
            </a:pPr>
            <a:r>
              <a:rPr lang="es-PE" sz="2800" b="1" i="1" dirty="0">
                <a:solidFill>
                  <a:srgbClr val="FF0000"/>
                </a:solidFill>
                <a:latin typeface="Arial Black" panose="020B0A04020102020204" pitchFamily="34" charset="0"/>
              </a:rPr>
              <a:t>Series de Tiempo aplicación en Geología.</a:t>
            </a:r>
          </a:p>
        </p:txBody>
      </p:sp>
    </p:spTree>
    <p:extLst>
      <p:ext uri="{BB962C8B-B14F-4D97-AF65-F5344CB8AC3E}">
        <p14:creationId xmlns:p14="http://schemas.microsoft.com/office/powerpoint/2010/main" val="2665208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C97588F-76B4-4F95-B540-4161D420B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871" y="0"/>
            <a:ext cx="1324129" cy="1324129"/>
          </a:xfrm>
          <a:prstGeom prst="bevel">
            <a:avLst/>
          </a:prstGeom>
        </p:spPr>
      </p:pic>
      <p:sp>
        <p:nvSpPr>
          <p:cNvPr id="3" name="CuadroTexto 2">
            <a:extLst>
              <a:ext uri="{FF2B5EF4-FFF2-40B4-BE49-F238E27FC236}">
                <a16:creationId xmlns:a16="http://schemas.microsoft.com/office/drawing/2014/main" id="{0E33FEEF-C118-45E3-BF4E-07B6344BCCC0}"/>
              </a:ext>
            </a:extLst>
          </p:cNvPr>
          <p:cNvSpPr txBox="1"/>
          <p:nvPr/>
        </p:nvSpPr>
        <p:spPr>
          <a:xfrm>
            <a:off x="426720" y="241907"/>
            <a:ext cx="5394960" cy="461665"/>
          </a:xfrm>
          <a:prstGeom prst="rect">
            <a:avLst/>
          </a:prstGeom>
          <a:noFill/>
        </p:spPr>
        <p:txBody>
          <a:bodyPr wrap="square">
            <a:spAutoFit/>
          </a:bodyPr>
          <a:lstStyle/>
          <a:p>
            <a:r>
              <a:rPr lang="es-PE" sz="2400" b="1" i="1" dirty="0">
                <a:solidFill>
                  <a:srgbClr val="0070C0"/>
                </a:solidFill>
              </a:rPr>
              <a:t>Etapa1: Identificación de Modelo</a:t>
            </a:r>
          </a:p>
        </p:txBody>
      </p:sp>
      <p:sp>
        <p:nvSpPr>
          <p:cNvPr id="4" name="CuadroTexto 3">
            <a:extLst>
              <a:ext uri="{FF2B5EF4-FFF2-40B4-BE49-F238E27FC236}">
                <a16:creationId xmlns:a16="http://schemas.microsoft.com/office/drawing/2014/main" id="{03F76DC4-3882-4A26-A874-86B4E7BA8C13}"/>
              </a:ext>
            </a:extLst>
          </p:cNvPr>
          <p:cNvSpPr txBox="1"/>
          <p:nvPr/>
        </p:nvSpPr>
        <p:spPr>
          <a:xfrm>
            <a:off x="426720" y="926800"/>
            <a:ext cx="10241280" cy="3970318"/>
          </a:xfrm>
          <a:prstGeom prst="rect">
            <a:avLst/>
          </a:prstGeom>
          <a:noFill/>
        </p:spPr>
        <p:txBody>
          <a:bodyPr wrap="square">
            <a:spAutoFit/>
          </a:bodyPr>
          <a:lstStyle/>
          <a:p>
            <a:pPr marL="285750" indent="-285750">
              <a:buFont typeface="Arial" panose="020B0604020202020204" pitchFamily="34" charset="0"/>
              <a:buChar char="•"/>
            </a:pPr>
            <a:r>
              <a:rPr lang="es-PE" i="1" dirty="0"/>
              <a:t>El primer paso, la identificación del modelo, consiste en determinar si la serie es estacionaria, es decir, si el valor de la media no varía a través del tiempo (no presenta tendencia). </a:t>
            </a:r>
          </a:p>
          <a:p>
            <a:pPr marL="285750" indent="-285750">
              <a:buFont typeface="Arial" panose="020B0604020202020204" pitchFamily="34" charset="0"/>
              <a:buChar char="•"/>
            </a:pPr>
            <a:r>
              <a:rPr lang="es-PE" i="1" dirty="0"/>
              <a:t>Si la serie no fuera estacionaria, se debe diferenciar la serie hasta volverla estacionaria. Calcular las diferencias de valores consecutivos de la serie de tiempo.</a:t>
            </a:r>
          </a:p>
          <a:p>
            <a:pPr marL="285750" indent="-285750">
              <a:buFont typeface="Arial" panose="020B0604020202020204" pitchFamily="34" charset="0"/>
              <a:buChar char="•"/>
            </a:pPr>
            <a:r>
              <a:rPr lang="es-PE" i="1" dirty="0"/>
              <a:t>Primera diferencia: </a:t>
            </a:r>
            <a:r>
              <a:rPr lang="es-PE" i="1" dirty="0" err="1"/>
              <a:t>Yt</a:t>
            </a:r>
            <a:r>
              <a:rPr lang="es-PE" i="1" dirty="0"/>
              <a:t> - Yt-1, para t = 2,….,n</a:t>
            </a:r>
          </a:p>
          <a:p>
            <a:pPr marL="285750" indent="-285750">
              <a:buFont typeface="Arial" panose="020B0604020202020204" pitchFamily="34" charset="0"/>
              <a:buChar char="•"/>
            </a:pPr>
            <a:r>
              <a:rPr lang="es-PE" i="1" dirty="0"/>
              <a:t>Segunda diferencia: (</a:t>
            </a:r>
            <a:r>
              <a:rPr lang="es-PE" i="1" dirty="0" err="1"/>
              <a:t>Yt</a:t>
            </a:r>
            <a:r>
              <a:rPr lang="es-PE" i="1" dirty="0"/>
              <a:t> – Yt-1) – (Yt-1 – Yt-2) = </a:t>
            </a:r>
            <a:r>
              <a:rPr lang="es-PE" i="1" dirty="0" err="1"/>
              <a:t>Yt</a:t>
            </a:r>
            <a:r>
              <a:rPr lang="es-PE" i="1" dirty="0"/>
              <a:t> - 2Yt-1 + Yt-2 para t = 3,…..,n</a:t>
            </a:r>
          </a:p>
          <a:p>
            <a:pPr marL="285750" indent="-285750">
              <a:buFont typeface="Arial" panose="020B0604020202020204" pitchFamily="34" charset="0"/>
              <a:buChar char="•"/>
            </a:pPr>
            <a:r>
              <a:rPr lang="es-PE" i="1" dirty="0"/>
              <a:t>Una vez obtenida una serie estacionaria, el analista debe identificar el modelo a utilizar.</a:t>
            </a:r>
          </a:p>
          <a:p>
            <a:endParaRPr lang="es-PE" i="1" dirty="0"/>
          </a:p>
          <a:p>
            <a:r>
              <a:rPr lang="es-PE" i="1" dirty="0"/>
              <a:t>Existen tres tipos básicos de modelos a ser examinados:</a:t>
            </a:r>
          </a:p>
          <a:p>
            <a:endParaRPr lang="es-PE" i="1" dirty="0"/>
          </a:p>
          <a:p>
            <a:pPr marL="285750" indent="-285750">
              <a:buFont typeface="Arial" panose="020B0604020202020204" pitchFamily="34" charset="0"/>
              <a:buChar char="•"/>
            </a:pPr>
            <a:r>
              <a:rPr lang="es-PE" i="1" dirty="0"/>
              <a:t>Modelos autorregresivos (AR).</a:t>
            </a:r>
          </a:p>
          <a:p>
            <a:pPr marL="285750" indent="-285750">
              <a:buFont typeface="Arial" panose="020B0604020202020204" pitchFamily="34" charset="0"/>
              <a:buChar char="•"/>
            </a:pPr>
            <a:r>
              <a:rPr lang="es-PE" i="1" dirty="0"/>
              <a:t>Modelos de medias móviles (MA).</a:t>
            </a:r>
          </a:p>
          <a:p>
            <a:pPr marL="285750" indent="-285750">
              <a:buFont typeface="Arial" panose="020B0604020202020204" pitchFamily="34" charset="0"/>
              <a:buChar char="•"/>
            </a:pPr>
            <a:r>
              <a:rPr lang="es-PE" i="1" dirty="0"/>
              <a:t>Modelos mixtos autorregresivos-medias móviles (ARIMA).</a:t>
            </a:r>
          </a:p>
          <a:p>
            <a:pPr marL="285750" indent="-285750">
              <a:buFont typeface="Arial" panose="020B0604020202020204" pitchFamily="34" charset="0"/>
              <a:buChar char="•"/>
            </a:pPr>
            <a:endParaRPr lang="es-PE" i="1" dirty="0"/>
          </a:p>
        </p:txBody>
      </p:sp>
    </p:spTree>
    <p:extLst>
      <p:ext uri="{BB962C8B-B14F-4D97-AF65-F5344CB8AC3E}">
        <p14:creationId xmlns:p14="http://schemas.microsoft.com/office/powerpoint/2010/main" val="358647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76DCF11-96F9-42E8-9200-ED62C35E7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4" name="CuadroTexto 3">
            <a:extLst>
              <a:ext uri="{FF2B5EF4-FFF2-40B4-BE49-F238E27FC236}">
                <a16:creationId xmlns:a16="http://schemas.microsoft.com/office/drawing/2014/main" id="{CB9C747B-B564-4FB7-8156-4F8CCC01F4A8}"/>
              </a:ext>
            </a:extLst>
          </p:cNvPr>
          <p:cNvSpPr txBox="1"/>
          <p:nvPr/>
        </p:nvSpPr>
        <p:spPr>
          <a:xfrm>
            <a:off x="531651" y="823815"/>
            <a:ext cx="6096000" cy="400110"/>
          </a:xfrm>
          <a:prstGeom prst="rect">
            <a:avLst/>
          </a:prstGeom>
          <a:noFill/>
        </p:spPr>
        <p:txBody>
          <a:bodyPr wrap="square">
            <a:spAutoFit/>
          </a:bodyPr>
          <a:lstStyle/>
          <a:p>
            <a:pPr marL="285750" indent="-285750">
              <a:buFont typeface="Arial" panose="020B0604020202020204" pitchFamily="34" charset="0"/>
              <a:buChar char="•"/>
            </a:pPr>
            <a:r>
              <a:rPr lang="es-PE" sz="2000" b="1" dirty="0"/>
              <a:t>Modelos autorregresivos AR(p)</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5A8FBD81-CD40-4F16-8B43-5A9AFF88CFC7}"/>
                  </a:ext>
                </a:extLst>
              </p:cNvPr>
              <p:cNvSpPr txBox="1"/>
              <p:nvPr/>
            </p:nvSpPr>
            <p:spPr>
              <a:xfrm>
                <a:off x="531651" y="1629019"/>
                <a:ext cx="10218420" cy="3459152"/>
              </a:xfrm>
              <a:prstGeom prst="rect">
                <a:avLst/>
              </a:prstGeom>
              <a:noFill/>
            </p:spPr>
            <p:txBody>
              <a:bodyPr wrap="square">
                <a:spAutoFit/>
              </a:bodyPr>
              <a:lstStyle/>
              <a:p>
                <a:r>
                  <a:rPr lang="es-PE" i="1" dirty="0"/>
                  <a:t>Describe una clase particular de proceso en que las observaciones en un momento dado son predecibles a </a:t>
                </a:r>
                <a:r>
                  <a:rPr lang="es-PE" i="1" dirty="0" err="1"/>
                  <a:t>a</a:t>
                </a:r>
                <a:r>
                  <a:rPr lang="es-PE" i="1" dirty="0"/>
                  <a:t> partir de observaciones previas del proceso más un término de error. Un modelo autorregresivo toma la forma:</a:t>
                </a:r>
              </a:p>
              <a:p>
                <a:endParaRPr lang="es-PE" i="1" dirty="0"/>
              </a:p>
              <a:p>
                <a:r>
                  <a:rPr lang="es-PE" i="1" dirty="0"/>
                  <a:t>en donde:</a:t>
                </a:r>
              </a:p>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oMath>
                </a14:m>
                <a:r>
                  <a:rPr lang="es-PE" i="1" dirty="0"/>
                  <a:t>:			 es la variable dependiente.</a:t>
                </a:r>
              </a:p>
              <a:p>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b="0" i="1" smtClean="0">
                            <a:latin typeface="Cambria Math" panose="02040503050406030204" pitchFamily="18" charset="0"/>
                          </a:rPr>
                          <m:t>𝑡</m:t>
                        </m:r>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−2</m:t>
                        </m:r>
                      </m:sub>
                    </m:sSub>
                  </m:oMath>
                </a14:m>
                <a:r>
                  <a:rPr lang="es-PE" dirty="0"/>
                  <a:t>+ ….+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m:t>
                        </m:r>
                        <m:r>
                          <a:rPr lang="es-PE" b="0" i="1" smtClean="0">
                            <a:latin typeface="Cambria Math" panose="02040503050406030204" pitchFamily="18" charset="0"/>
                          </a:rPr>
                          <m:t>𝑝</m:t>
                        </m:r>
                      </m:sub>
                    </m:sSub>
                  </m:oMath>
                </a14:m>
                <a:r>
                  <a:rPr lang="es-PE" i="1" dirty="0"/>
                  <a:t> :	son las variables dependientes desfasadas un número específico de periodos.</a:t>
                </a:r>
              </a:p>
              <a:p>
                <a14:m>
                  <m:oMath xmlns:m="http://schemas.openxmlformats.org/officeDocument/2006/math">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rPr>
                          <m:t>0</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 </a:t>
                </a:r>
                <a14:m>
                  <m:oMath xmlns:m="http://schemas.openxmlformats.org/officeDocument/2006/math">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2</m:t>
                        </m:r>
                      </m:sub>
                    </m:sSub>
                    <m:r>
                      <m:rPr>
                        <m:nor/>
                      </m:rPr>
                      <a:rPr lang="es-PE" dirty="0">
                        <a:solidFill>
                          <a:srgbClr val="836967"/>
                        </a:solidFill>
                      </a:rPr>
                      <m:t> </m:t>
                    </m:r>
                  </m:oMath>
                </a14:m>
                <a:r>
                  <a:rPr lang="es-PE" dirty="0"/>
                  <a:t>+ ….+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𝑝</m:t>
                        </m:r>
                      </m:sub>
                    </m:sSub>
                  </m:oMath>
                </a14:m>
                <a:r>
                  <a:rPr lang="es-PE" i="1" dirty="0"/>
                  <a:t> :	son los coeficientes de regresión.</a:t>
                </a:r>
              </a:p>
              <a:p>
                <a14:m>
                  <m:oMath xmlns:m="http://schemas.openxmlformats.org/officeDocument/2006/math">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sub>
                    </m:sSub>
                  </m:oMath>
                </a14:m>
                <a:r>
                  <a:rPr lang="es-PE" i="1" dirty="0"/>
                  <a:t> 			es el término de residuo que representa sucesos aleatorios no explicados por el modelo.</a:t>
                </a:r>
              </a:p>
              <a:p>
                <a:endParaRPr lang="es-PE" i="1" dirty="0"/>
              </a:p>
              <a:p>
                <a:r>
                  <a:rPr lang="es-PE" i="1" dirty="0"/>
                  <a:t>El caso más simple de </a:t>
                </a:r>
                <a:r>
                  <a:rPr lang="es-PE" i="1" dirty="0">
                    <a:solidFill>
                      <a:srgbClr val="FF0000"/>
                    </a:solidFill>
                  </a:rPr>
                  <a:t>ARIMA (1,0,0) o AR(1).                                                                    La media estimada:</a:t>
                </a:r>
              </a:p>
            </p:txBody>
          </p:sp>
        </mc:Choice>
        <mc:Fallback xmlns="">
          <p:sp>
            <p:nvSpPr>
              <p:cNvPr id="5" name="CuadroTexto 4">
                <a:extLst>
                  <a:ext uri="{FF2B5EF4-FFF2-40B4-BE49-F238E27FC236}">
                    <a16:creationId xmlns:a16="http://schemas.microsoft.com/office/drawing/2014/main" id="{5A8FBD81-CD40-4F16-8B43-5A9AFF88CFC7}"/>
                  </a:ext>
                </a:extLst>
              </p:cNvPr>
              <p:cNvSpPr txBox="1">
                <a:spLocks noRot="1" noChangeAspect="1" noMove="1" noResize="1" noEditPoints="1" noAdjustHandles="1" noChangeArrowheads="1" noChangeShapeType="1" noTextEdit="1"/>
              </p:cNvSpPr>
              <p:nvPr/>
            </p:nvSpPr>
            <p:spPr>
              <a:xfrm>
                <a:off x="531651" y="1629019"/>
                <a:ext cx="10218420" cy="3459152"/>
              </a:xfrm>
              <a:prstGeom prst="rect">
                <a:avLst/>
              </a:prstGeom>
              <a:blipFill>
                <a:blip r:embed="rId3"/>
                <a:stretch>
                  <a:fillRect l="-477" t="-880" r="-835" b="-1761"/>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A2018FA2-6718-48C3-A87B-42D97255F17E}"/>
                  </a:ext>
                </a:extLst>
              </p:cNvPr>
              <p:cNvSpPr txBox="1"/>
              <p:nvPr/>
            </p:nvSpPr>
            <p:spPr>
              <a:xfrm>
                <a:off x="1779015" y="2341613"/>
                <a:ext cx="4421916" cy="298415"/>
              </a:xfrm>
              <a:prstGeom prst="rect">
                <a:avLst/>
              </a:prstGeom>
              <a:noFill/>
            </p:spPr>
            <p:txBody>
              <a:bodyPr wrap="none" lIns="0" tIns="0" rIns="0" bIns="0" rtlCol="0">
                <a:spAutoFit/>
              </a:bodyPr>
              <a:lstStyle/>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r>
                      <a:rPr lang="es-PE" i="0">
                        <a:latin typeface="Cambria Math" panose="02040503050406030204" pitchFamily="18" charset="0"/>
                      </a:rPr>
                      <m:t>=</m:t>
                    </m:r>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rPr>
                          <m:t>0</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b="0" i="1" smtClean="0">
                            <a:latin typeface="Cambria Math" panose="02040503050406030204" pitchFamily="18" charset="0"/>
                          </a:rPr>
                          <m:t>𝑡</m:t>
                        </m:r>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2</m:t>
                        </m:r>
                      </m:sub>
                    </m:sSub>
                    <m:r>
                      <m:rPr>
                        <m:nor/>
                      </m:rPr>
                      <a:rPr lang="es-PE" dirty="0">
                        <a:solidFill>
                          <a:srgbClr val="836967"/>
                        </a:solidFill>
                      </a:rPr>
                      <m:t> </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−2</m:t>
                        </m:r>
                      </m:sub>
                    </m:sSub>
                  </m:oMath>
                </a14:m>
                <a:r>
                  <a:rPr lang="es-PE" dirty="0"/>
                  <a:t>+ ….+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𝑝</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m:t>
                        </m:r>
                        <m:r>
                          <a:rPr lang="es-PE" b="0" i="1" smtClean="0">
                            <a:latin typeface="Cambria Math" panose="02040503050406030204" pitchFamily="18" charset="0"/>
                          </a:rPr>
                          <m:t>𝑝</m:t>
                        </m:r>
                      </m:sub>
                    </m:sSub>
                  </m:oMath>
                </a14:m>
                <a:r>
                  <a:rPr lang="es-PE" dirty="0"/>
                  <a:t>+ </a:t>
                </a:r>
                <a14:m>
                  <m:oMath xmlns:m="http://schemas.openxmlformats.org/officeDocument/2006/math">
                    <m:sSub>
                      <m:sSubPr>
                        <m:ctrlPr>
                          <a:rPr lang="es-PE" i="1">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sub>
                    </m:sSub>
                  </m:oMath>
                </a14:m>
                <a:endParaRPr lang="es-PE" dirty="0"/>
              </a:p>
            </p:txBody>
          </p:sp>
        </mc:Choice>
        <mc:Fallback xmlns="">
          <p:sp>
            <p:nvSpPr>
              <p:cNvPr id="6" name="CuadroTexto 5">
                <a:extLst>
                  <a:ext uri="{FF2B5EF4-FFF2-40B4-BE49-F238E27FC236}">
                    <a16:creationId xmlns:a16="http://schemas.microsoft.com/office/drawing/2014/main" id="{A2018FA2-6718-48C3-A87B-42D97255F17E}"/>
                  </a:ext>
                </a:extLst>
              </p:cNvPr>
              <p:cNvSpPr txBox="1">
                <a:spLocks noRot="1" noChangeAspect="1" noMove="1" noResize="1" noEditPoints="1" noAdjustHandles="1" noChangeArrowheads="1" noChangeShapeType="1" noTextEdit="1"/>
              </p:cNvSpPr>
              <p:nvPr/>
            </p:nvSpPr>
            <p:spPr>
              <a:xfrm>
                <a:off x="1779015" y="2341613"/>
                <a:ext cx="4421916" cy="298415"/>
              </a:xfrm>
              <a:prstGeom prst="rect">
                <a:avLst/>
              </a:prstGeom>
              <a:blipFill>
                <a:blip r:embed="rId4"/>
                <a:stretch>
                  <a:fillRect l="-1931" t="-24490" b="-42857"/>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3F15760-A66B-401A-BA71-C6967977833B}"/>
                  </a:ext>
                </a:extLst>
              </p:cNvPr>
              <p:cNvSpPr txBox="1"/>
              <p:nvPr/>
            </p:nvSpPr>
            <p:spPr>
              <a:xfrm>
                <a:off x="5000560" y="4760199"/>
                <a:ext cx="2190880" cy="276999"/>
              </a:xfrm>
              <a:prstGeom prst="rect">
                <a:avLst/>
              </a:prstGeom>
              <a:noFill/>
            </p:spPr>
            <p:txBody>
              <a:bodyPr wrap="square" lIns="0" tIns="0" rIns="0" bIns="0" rtlCol="0">
                <a:spAutoFit/>
              </a:bodyPr>
              <a:lstStyle/>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r>
                      <a:rPr lang="es-PE" i="0">
                        <a:latin typeface="Cambria Math" panose="02040503050406030204" pitchFamily="18" charset="0"/>
                      </a:rPr>
                      <m:t>=</m:t>
                    </m:r>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rPr>
                          <m:t>0</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b="0" i="1" smtClean="0">
                            <a:latin typeface="Cambria Math" panose="02040503050406030204" pitchFamily="18" charset="0"/>
                          </a:rPr>
                          <m:t>𝑡</m:t>
                        </m:r>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sub>
                    </m:sSub>
                  </m:oMath>
                </a14:m>
                <a:r>
                  <a:rPr lang="es-PE" dirty="0"/>
                  <a:t> </a:t>
                </a:r>
              </a:p>
            </p:txBody>
          </p:sp>
        </mc:Choice>
        <mc:Fallback xmlns="">
          <p:sp>
            <p:nvSpPr>
              <p:cNvPr id="7" name="CuadroTexto 6">
                <a:extLst>
                  <a:ext uri="{FF2B5EF4-FFF2-40B4-BE49-F238E27FC236}">
                    <a16:creationId xmlns:a16="http://schemas.microsoft.com/office/drawing/2014/main" id="{93F15760-A66B-401A-BA71-C6967977833B}"/>
                  </a:ext>
                </a:extLst>
              </p:cNvPr>
              <p:cNvSpPr txBox="1">
                <a:spLocks noRot="1" noChangeAspect="1" noMove="1" noResize="1" noEditPoints="1" noAdjustHandles="1" noChangeArrowheads="1" noChangeShapeType="1" noTextEdit="1"/>
              </p:cNvSpPr>
              <p:nvPr/>
            </p:nvSpPr>
            <p:spPr>
              <a:xfrm>
                <a:off x="5000560" y="4760199"/>
                <a:ext cx="2190880" cy="276999"/>
              </a:xfrm>
              <a:prstGeom prst="rect">
                <a:avLst/>
              </a:prstGeom>
              <a:blipFill>
                <a:blip r:embed="rId5"/>
                <a:stretch>
                  <a:fillRect l="-3611" r="-556" b="-17778"/>
                </a:stretch>
              </a:blipFill>
            </p:spPr>
            <p:txBody>
              <a:bodyPr/>
              <a:lstStyle/>
              <a:p>
                <a:r>
                  <a:rPr lang="es-PE">
                    <a:noFill/>
                  </a:rPr>
                  <a:t> </a:t>
                </a:r>
              </a:p>
            </p:txBody>
          </p:sp>
        </mc:Fallback>
      </mc:AlternateContent>
      <p:sp>
        <p:nvSpPr>
          <p:cNvPr id="8" name="Flecha: a la derecha 7">
            <a:extLst>
              <a:ext uri="{FF2B5EF4-FFF2-40B4-BE49-F238E27FC236}">
                <a16:creationId xmlns:a16="http://schemas.microsoft.com/office/drawing/2014/main" id="{5D5715A5-E13B-4C22-BB4E-132A67013001}"/>
              </a:ext>
            </a:extLst>
          </p:cNvPr>
          <p:cNvSpPr/>
          <p:nvPr/>
        </p:nvSpPr>
        <p:spPr>
          <a:xfrm>
            <a:off x="7390151" y="4770519"/>
            <a:ext cx="644577"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B1A8A53-945C-4C98-9BD5-64EE063DD944}"/>
                  </a:ext>
                </a:extLst>
              </p:cNvPr>
              <p:cNvSpPr txBox="1"/>
              <p:nvPr/>
            </p:nvSpPr>
            <p:spPr>
              <a:xfrm>
                <a:off x="10374426" y="4611023"/>
                <a:ext cx="1148712" cy="575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b="0" i="1" smtClean="0">
                          <a:latin typeface="Cambria Math" panose="02040503050406030204" pitchFamily="18" charset="0"/>
                        </a:rPr>
                        <m:t>𝑢</m:t>
                      </m:r>
                      <m:r>
                        <a:rPr lang="es-PE" b="0" i="1" smtClean="0">
                          <a:latin typeface="Cambria Math" panose="02040503050406030204" pitchFamily="18" charset="0"/>
                        </a:rPr>
                        <m:t>=</m:t>
                      </m:r>
                      <m:f>
                        <m:fPr>
                          <m:ctrlPr>
                            <a:rPr lang="es-PE" i="1" smtClean="0">
                              <a:latin typeface="Cambria Math" panose="02040503050406030204" pitchFamily="18" charset="0"/>
                            </a:rPr>
                          </m:ctrlPr>
                        </m:fPr>
                        <m:num>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i="1">
                                  <a:latin typeface="Cambria Math" panose="02040503050406030204" pitchFamily="18" charset="0"/>
                                </a:rPr>
                                <m:t>0</m:t>
                              </m:r>
                            </m:sub>
                          </m:sSub>
                        </m:num>
                        <m:den>
                          <m:r>
                            <a:rPr lang="es-PE" b="0" i="1" smtClean="0">
                              <a:latin typeface="Cambria Math" panose="02040503050406030204" pitchFamily="18" charset="0"/>
                            </a:rPr>
                            <m:t>1−</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b="0" i="1" smtClean="0">
                                  <a:latin typeface="Cambria Math" panose="02040503050406030204" pitchFamily="18" charset="0"/>
                                </a:rPr>
                                <m:t>1</m:t>
                              </m:r>
                            </m:sub>
                          </m:sSub>
                        </m:den>
                      </m:f>
                    </m:oMath>
                  </m:oMathPara>
                </a14:m>
                <a:endParaRPr lang="es-PE" dirty="0"/>
              </a:p>
            </p:txBody>
          </p:sp>
        </mc:Choice>
        <mc:Fallback xmlns="">
          <p:sp>
            <p:nvSpPr>
              <p:cNvPr id="9" name="CuadroTexto 8">
                <a:extLst>
                  <a:ext uri="{FF2B5EF4-FFF2-40B4-BE49-F238E27FC236}">
                    <a16:creationId xmlns:a16="http://schemas.microsoft.com/office/drawing/2014/main" id="{0B1A8A53-945C-4C98-9BD5-64EE063DD944}"/>
                  </a:ext>
                </a:extLst>
              </p:cNvPr>
              <p:cNvSpPr txBox="1">
                <a:spLocks noRot="1" noChangeAspect="1" noMove="1" noResize="1" noEditPoints="1" noAdjustHandles="1" noChangeArrowheads="1" noChangeShapeType="1" noTextEdit="1"/>
              </p:cNvSpPr>
              <p:nvPr/>
            </p:nvSpPr>
            <p:spPr>
              <a:xfrm>
                <a:off x="10374426" y="4611023"/>
                <a:ext cx="1148712" cy="575350"/>
              </a:xfrm>
              <a:prstGeom prst="rect">
                <a:avLst/>
              </a:prstGeom>
              <a:blipFill>
                <a:blip r:embed="rId6"/>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957728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74DF64C1-480B-4552-90F8-FD26FB2F277E}"/>
              </a:ext>
            </a:extLst>
          </p:cNvPr>
          <p:cNvGrpSpPr/>
          <p:nvPr/>
        </p:nvGrpSpPr>
        <p:grpSpPr>
          <a:xfrm>
            <a:off x="314792" y="765055"/>
            <a:ext cx="5943601" cy="3319207"/>
            <a:chOff x="577120" y="795593"/>
            <a:chExt cx="6946379" cy="3980414"/>
          </a:xfrm>
        </p:grpSpPr>
        <p:pic>
          <p:nvPicPr>
            <p:cNvPr id="3" name="Imagen 2">
              <a:extLst>
                <a:ext uri="{FF2B5EF4-FFF2-40B4-BE49-F238E27FC236}">
                  <a16:creationId xmlns:a16="http://schemas.microsoft.com/office/drawing/2014/main" id="{557AA44C-2326-41F8-9783-BDA5FF0F6FC6}"/>
                </a:ext>
              </a:extLst>
            </p:cNvPr>
            <p:cNvPicPr>
              <a:picLocks noChangeAspect="1"/>
            </p:cNvPicPr>
            <p:nvPr/>
          </p:nvPicPr>
          <p:blipFill rotWithShape="1">
            <a:blip r:embed="rId2"/>
            <a:srcRect l="2969" t="2109" r="-1"/>
            <a:stretch/>
          </p:blipFill>
          <p:spPr>
            <a:xfrm>
              <a:off x="577120" y="1446550"/>
              <a:ext cx="268027" cy="2489539"/>
            </a:xfrm>
            <a:prstGeom prst="rect">
              <a:avLst/>
            </a:prstGeom>
          </p:spPr>
        </p:pic>
        <p:pic>
          <p:nvPicPr>
            <p:cNvPr id="5" name="Imagen 4">
              <a:extLst>
                <a:ext uri="{FF2B5EF4-FFF2-40B4-BE49-F238E27FC236}">
                  <a16:creationId xmlns:a16="http://schemas.microsoft.com/office/drawing/2014/main" id="{8A00B161-0BDE-4BCD-9B9B-BED13B7A9535}"/>
                </a:ext>
              </a:extLst>
            </p:cNvPr>
            <p:cNvPicPr>
              <a:picLocks noChangeAspect="1"/>
            </p:cNvPicPr>
            <p:nvPr/>
          </p:nvPicPr>
          <p:blipFill>
            <a:blip r:embed="rId3"/>
            <a:stretch>
              <a:fillRect/>
            </a:stretch>
          </p:blipFill>
          <p:spPr>
            <a:xfrm>
              <a:off x="936494" y="795593"/>
              <a:ext cx="2683630" cy="2065889"/>
            </a:xfrm>
            <a:prstGeom prst="rect">
              <a:avLst/>
            </a:prstGeom>
          </p:spPr>
        </p:pic>
        <p:pic>
          <p:nvPicPr>
            <p:cNvPr id="7" name="Imagen 6">
              <a:extLst>
                <a:ext uri="{FF2B5EF4-FFF2-40B4-BE49-F238E27FC236}">
                  <a16:creationId xmlns:a16="http://schemas.microsoft.com/office/drawing/2014/main" id="{65B338A4-05EE-46D3-8CD4-DE4381E3DBF4}"/>
                </a:ext>
              </a:extLst>
            </p:cNvPr>
            <p:cNvPicPr>
              <a:picLocks noChangeAspect="1"/>
            </p:cNvPicPr>
            <p:nvPr/>
          </p:nvPicPr>
          <p:blipFill>
            <a:blip r:embed="rId4"/>
            <a:stretch>
              <a:fillRect/>
            </a:stretch>
          </p:blipFill>
          <p:spPr>
            <a:xfrm>
              <a:off x="845147" y="2861482"/>
              <a:ext cx="3200400" cy="1914525"/>
            </a:xfrm>
            <a:prstGeom prst="rect">
              <a:avLst/>
            </a:prstGeom>
          </p:spPr>
        </p:pic>
        <p:pic>
          <p:nvPicPr>
            <p:cNvPr id="9" name="Imagen 8">
              <a:extLst>
                <a:ext uri="{FF2B5EF4-FFF2-40B4-BE49-F238E27FC236}">
                  <a16:creationId xmlns:a16="http://schemas.microsoft.com/office/drawing/2014/main" id="{694A9731-CFDA-44EB-840F-46193EB8DA43}"/>
                </a:ext>
              </a:extLst>
            </p:cNvPr>
            <p:cNvPicPr>
              <a:picLocks noChangeAspect="1"/>
            </p:cNvPicPr>
            <p:nvPr/>
          </p:nvPicPr>
          <p:blipFill>
            <a:blip r:embed="rId5"/>
            <a:stretch>
              <a:fillRect/>
            </a:stretch>
          </p:blipFill>
          <p:spPr>
            <a:xfrm>
              <a:off x="4457777" y="795593"/>
              <a:ext cx="2622869" cy="2065889"/>
            </a:xfrm>
            <a:prstGeom prst="rect">
              <a:avLst/>
            </a:prstGeom>
          </p:spPr>
        </p:pic>
        <p:pic>
          <p:nvPicPr>
            <p:cNvPr id="11" name="Imagen 10">
              <a:extLst>
                <a:ext uri="{FF2B5EF4-FFF2-40B4-BE49-F238E27FC236}">
                  <a16:creationId xmlns:a16="http://schemas.microsoft.com/office/drawing/2014/main" id="{7A9FFF0A-7991-4E48-BB8E-333BBF15AA7D}"/>
                </a:ext>
              </a:extLst>
            </p:cNvPr>
            <p:cNvPicPr>
              <a:picLocks noChangeAspect="1"/>
            </p:cNvPicPr>
            <p:nvPr/>
          </p:nvPicPr>
          <p:blipFill>
            <a:blip r:embed="rId6"/>
            <a:stretch>
              <a:fillRect/>
            </a:stretch>
          </p:blipFill>
          <p:spPr>
            <a:xfrm>
              <a:off x="4313574" y="2861482"/>
              <a:ext cx="3209925" cy="1914525"/>
            </a:xfrm>
            <a:prstGeom prst="rect">
              <a:avLst/>
            </a:prstGeom>
          </p:spPr>
        </p:pic>
      </p:grpSp>
      <p:sp>
        <p:nvSpPr>
          <p:cNvPr id="13" name="CuadroTexto 12">
            <a:extLst>
              <a:ext uri="{FF2B5EF4-FFF2-40B4-BE49-F238E27FC236}">
                <a16:creationId xmlns:a16="http://schemas.microsoft.com/office/drawing/2014/main" id="{BAD5AFD8-B5A3-42DD-860C-6A3FB9D1D006}"/>
              </a:ext>
            </a:extLst>
          </p:cNvPr>
          <p:cNvSpPr txBox="1"/>
          <p:nvPr/>
        </p:nvSpPr>
        <p:spPr>
          <a:xfrm>
            <a:off x="1491021" y="179238"/>
            <a:ext cx="3470723" cy="400110"/>
          </a:xfrm>
          <a:prstGeom prst="rect">
            <a:avLst/>
          </a:prstGeom>
          <a:noFill/>
        </p:spPr>
        <p:txBody>
          <a:bodyPr wrap="square">
            <a:spAutoFit/>
          </a:bodyPr>
          <a:lstStyle/>
          <a:p>
            <a:r>
              <a:rPr lang="es-PE" sz="2000" b="1" dirty="0"/>
              <a:t>Modelos autorregresivos AR(1)</a:t>
            </a:r>
          </a:p>
        </p:txBody>
      </p:sp>
      <p:sp>
        <p:nvSpPr>
          <p:cNvPr id="14" name="CuadroTexto 13">
            <a:extLst>
              <a:ext uri="{FF2B5EF4-FFF2-40B4-BE49-F238E27FC236}">
                <a16:creationId xmlns:a16="http://schemas.microsoft.com/office/drawing/2014/main" id="{2432795B-A392-4332-A7A1-D9EB52B06A05}"/>
              </a:ext>
            </a:extLst>
          </p:cNvPr>
          <p:cNvSpPr txBox="1"/>
          <p:nvPr/>
        </p:nvSpPr>
        <p:spPr>
          <a:xfrm>
            <a:off x="7282159" y="2623344"/>
            <a:ext cx="3470723" cy="400110"/>
          </a:xfrm>
          <a:prstGeom prst="rect">
            <a:avLst/>
          </a:prstGeom>
          <a:noFill/>
        </p:spPr>
        <p:txBody>
          <a:bodyPr wrap="square">
            <a:spAutoFit/>
          </a:bodyPr>
          <a:lstStyle/>
          <a:p>
            <a:r>
              <a:rPr lang="es-PE" sz="2000" b="1" dirty="0"/>
              <a:t>Modelos autorregresivos AR(2)</a:t>
            </a:r>
          </a:p>
        </p:txBody>
      </p:sp>
      <p:pic>
        <p:nvPicPr>
          <p:cNvPr id="18" name="Imagen 17">
            <a:extLst>
              <a:ext uri="{FF2B5EF4-FFF2-40B4-BE49-F238E27FC236}">
                <a16:creationId xmlns:a16="http://schemas.microsoft.com/office/drawing/2014/main" id="{AADE1807-CB3F-4572-96C6-4410FB0E9F93}"/>
              </a:ext>
            </a:extLst>
          </p:cNvPr>
          <p:cNvPicPr>
            <a:picLocks noChangeAspect="1"/>
          </p:cNvPicPr>
          <p:nvPr/>
        </p:nvPicPr>
        <p:blipFill rotWithShape="1">
          <a:blip r:embed="rId7"/>
          <a:srcRect t="1" r="1369" b="822"/>
          <a:stretch/>
        </p:blipFill>
        <p:spPr>
          <a:xfrm>
            <a:off x="6471598" y="3196227"/>
            <a:ext cx="2545923" cy="1596493"/>
          </a:xfrm>
          <a:prstGeom prst="rect">
            <a:avLst/>
          </a:prstGeom>
        </p:spPr>
      </p:pic>
      <p:pic>
        <p:nvPicPr>
          <p:cNvPr id="22" name="Imagen 21">
            <a:extLst>
              <a:ext uri="{FF2B5EF4-FFF2-40B4-BE49-F238E27FC236}">
                <a16:creationId xmlns:a16="http://schemas.microsoft.com/office/drawing/2014/main" id="{A2657265-A728-4DAC-B6D3-86D4B573594D}"/>
              </a:ext>
            </a:extLst>
          </p:cNvPr>
          <p:cNvPicPr>
            <a:picLocks noChangeAspect="1"/>
          </p:cNvPicPr>
          <p:nvPr/>
        </p:nvPicPr>
        <p:blipFill rotWithShape="1">
          <a:blip r:embed="rId8"/>
          <a:srcRect r="2166" b="1404"/>
          <a:stretch/>
        </p:blipFill>
        <p:spPr>
          <a:xfrm>
            <a:off x="9295933" y="3163830"/>
            <a:ext cx="2581275" cy="1596493"/>
          </a:xfrm>
          <a:prstGeom prst="rect">
            <a:avLst/>
          </a:prstGeom>
        </p:spPr>
      </p:pic>
      <p:pic>
        <p:nvPicPr>
          <p:cNvPr id="24" name="Imagen 23">
            <a:extLst>
              <a:ext uri="{FF2B5EF4-FFF2-40B4-BE49-F238E27FC236}">
                <a16:creationId xmlns:a16="http://schemas.microsoft.com/office/drawing/2014/main" id="{FE3D6F09-6EE8-4D2C-8F71-DBA1516F10CA}"/>
              </a:ext>
            </a:extLst>
          </p:cNvPr>
          <p:cNvPicPr>
            <a:picLocks noChangeAspect="1"/>
          </p:cNvPicPr>
          <p:nvPr/>
        </p:nvPicPr>
        <p:blipFill rotWithShape="1">
          <a:blip r:embed="rId9"/>
          <a:srcRect b="1405"/>
          <a:stretch/>
        </p:blipFill>
        <p:spPr>
          <a:xfrm>
            <a:off x="9302442" y="4760323"/>
            <a:ext cx="2714625" cy="1596493"/>
          </a:xfrm>
          <a:prstGeom prst="rect">
            <a:avLst/>
          </a:prstGeom>
        </p:spPr>
      </p:pic>
      <p:grpSp>
        <p:nvGrpSpPr>
          <p:cNvPr id="28" name="Grupo 27">
            <a:extLst>
              <a:ext uri="{FF2B5EF4-FFF2-40B4-BE49-F238E27FC236}">
                <a16:creationId xmlns:a16="http://schemas.microsoft.com/office/drawing/2014/main" id="{BA5CE7D6-ECD1-470C-91C3-404F838583C6}"/>
              </a:ext>
            </a:extLst>
          </p:cNvPr>
          <p:cNvGrpSpPr/>
          <p:nvPr/>
        </p:nvGrpSpPr>
        <p:grpSpPr>
          <a:xfrm>
            <a:off x="6087210" y="3163830"/>
            <a:ext cx="5924360" cy="3398156"/>
            <a:chOff x="6087210" y="3163830"/>
            <a:chExt cx="5924360" cy="3398156"/>
          </a:xfrm>
        </p:grpSpPr>
        <p:pic>
          <p:nvPicPr>
            <p:cNvPr id="16" name="Imagen 15">
              <a:extLst>
                <a:ext uri="{FF2B5EF4-FFF2-40B4-BE49-F238E27FC236}">
                  <a16:creationId xmlns:a16="http://schemas.microsoft.com/office/drawing/2014/main" id="{94269F83-56ED-4B41-9B5D-63D61DBAAB96}"/>
                </a:ext>
              </a:extLst>
            </p:cNvPr>
            <p:cNvPicPr>
              <a:picLocks noChangeAspect="1"/>
            </p:cNvPicPr>
            <p:nvPr/>
          </p:nvPicPr>
          <p:blipFill>
            <a:blip r:embed="rId10"/>
            <a:stretch>
              <a:fillRect/>
            </a:stretch>
          </p:blipFill>
          <p:spPr>
            <a:xfrm>
              <a:off x="6087210" y="3631993"/>
              <a:ext cx="285750" cy="2667000"/>
            </a:xfrm>
            <a:prstGeom prst="rect">
              <a:avLst/>
            </a:prstGeom>
          </p:spPr>
        </p:pic>
        <p:pic>
          <p:nvPicPr>
            <p:cNvPr id="20" name="Imagen 19">
              <a:extLst>
                <a:ext uri="{FF2B5EF4-FFF2-40B4-BE49-F238E27FC236}">
                  <a16:creationId xmlns:a16="http://schemas.microsoft.com/office/drawing/2014/main" id="{851FC8B5-22F2-4227-9A56-712E5D3B86AB}"/>
                </a:ext>
              </a:extLst>
            </p:cNvPr>
            <p:cNvPicPr>
              <a:picLocks noChangeAspect="1"/>
            </p:cNvPicPr>
            <p:nvPr/>
          </p:nvPicPr>
          <p:blipFill rotWithShape="1">
            <a:blip r:embed="rId11"/>
            <a:srcRect t="1405"/>
            <a:stretch/>
          </p:blipFill>
          <p:spPr>
            <a:xfrm>
              <a:off x="6466101" y="4965493"/>
              <a:ext cx="2743200" cy="1596493"/>
            </a:xfrm>
            <a:prstGeom prst="rect">
              <a:avLst/>
            </a:prstGeom>
          </p:spPr>
        </p:pic>
        <p:pic>
          <p:nvPicPr>
            <p:cNvPr id="25" name="Imagen 24">
              <a:extLst>
                <a:ext uri="{FF2B5EF4-FFF2-40B4-BE49-F238E27FC236}">
                  <a16:creationId xmlns:a16="http://schemas.microsoft.com/office/drawing/2014/main" id="{0CFAD5FC-5245-42E2-B3F3-059FBEAC30B3}"/>
                </a:ext>
              </a:extLst>
            </p:cNvPr>
            <p:cNvPicPr>
              <a:picLocks noChangeAspect="1"/>
            </p:cNvPicPr>
            <p:nvPr/>
          </p:nvPicPr>
          <p:blipFill rotWithShape="1">
            <a:blip r:embed="rId7"/>
            <a:srcRect t="1" r="1369" b="822"/>
            <a:stretch/>
          </p:blipFill>
          <p:spPr>
            <a:xfrm>
              <a:off x="6466101" y="3196227"/>
              <a:ext cx="2545923" cy="1596493"/>
            </a:xfrm>
            <a:prstGeom prst="rect">
              <a:avLst/>
            </a:prstGeom>
          </p:spPr>
        </p:pic>
        <p:pic>
          <p:nvPicPr>
            <p:cNvPr id="26" name="Imagen 25">
              <a:extLst>
                <a:ext uri="{FF2B5EF4-FFF2-40B4-BE49-F238E27FC236}">
                  <a16:creationId xmlns:a16="http://schemas.microsoft.com/office/drawing/2014/main" id="{913379C0-DC04-4875-8127-DAF0511205EF}"/>
                </a:ext>
              </a:extLst>
            </p:cNvPr>
            <p:cNvPicPr>
              <a:picLocks noChangeAspect="1"/>
            </p:cNvPicPr>
            <p:nvPr/>
          </p:nvPicPr>
          <p:blipFill rotWithShape="1">
            <a:blip r:embed="rId8"/>
            <a:srcRect r="2166" b="1404"/>
            <a:stretch/>
          </p:blipFill>
          <p:spPr>
            <a:xfrm>
              <a:off x="9290436" y="3163830"/>
              <a:ext cx="2581275" cy="1596493"/>
            </a:xfrm>
            <a:prstGeom prst="rect">
              <a:avLst/>
            </a:prstGeom>
          </p:spPr>
        </p:pic>
        <p:pic>
          <p:nvPicPr>
            <p:cNvPr id="27" name="Imagen 26">
              <a:extLst>
                <a:ext uri="{FF2B5EF4-FFF2-40B4-BE49-F238E27FC236}">
                  <a16:creationId xmlns:a16="http://schemas.microsoft.com/office/drawing/2014/main" id="{9333D8BC-C0AF-46EF-9063-C6E8A19D0FA3}"/>
                </a:ext>
              </a:extLst>
            </p:cNvPr>
            <p:cNvPicPr>
              <a:picLocks noChangeAspect="1"/>
            </p:cNvPicPr>
            <p:nvPr/>
          </p:nvPicPr>
          <p:blipFill rotWithShape="1">
            <a:blip r:embed="rId9"/>
            <a:srcRect b="1405"/>
            <a:stretch/>
          </p:blipFill>
          <p:spPr>
            <a:xfrm>
              <a:off x="9296945" y="4760323"/>
              <a:ext cx="2714625" cy="1596493"/>
            </a:xfrm>
            <a:prstGeom prst="rect">
              <a:avLst/>
            </a:prstGeom>
          </p:spPr>
        </p:pic>
      </p:grpSp>
      <p:pic>
        <p:nvPicPr>
          <p:cNvPr id="29" name="Imagen 28">
            <a:extLst>
              <a:ext uri="{FF2B5EF4-FFF2-40B4-BE49-F238E27FC236}">
                <a16:creationId xmlns:a16="http://schemas.microsoft.com/office/drawing/2014/main" id="{1CC6836E-21C8-4F38-9E44-3419217312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Tree>
    <p:extLst>
      <p:ext uri="{BB962C8B-B14F-4D97-AF65-F5344CB8AC3E}">
        <p14:creationId xmlns:p14="http://schemas.microsoft.com/office/powerpoint/2010/main" val="363461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A59D5C-6099-40A4-92C3-B52AEBC0C4E5}"/>
              </a:ext>
            </a:extLst>
          </p:cNvPr>
          <p:cNvSpPr txBox="1"/>
          <p:nvPr/>
        </p:nvSpPr>
        <p:spPr>
          <a:xfrm>
            <a:off x="531651" y="823815"/>
            <a:ext cx="6096000" cy="400110"/>
          </a:xfrm>
          <a:prstGeom prst="rect">
            <a:avLst/>
          </a:prstGeom>
          <a:noFill/>
        </p:spPr>
        <p:txBody>
          <a:bodyPr wrap="square">
            <a:spAutoFit/>
          </a:bodyPr>
          <a:lstStyle/>
          <a:p>
            <a:pPr marL="285750" indent="-285750">
              <a:buFont typeface="Arial" panose="020B0604020202020204" pitchFamily="34" charset="0"/>
              <a:buChar char="•"/>
            </a:pPr>
            <a:r>
              <a:rPr lang="es-PE" sz="2000" b="1" dirty="0"/>
              <a:t>Modelos de Media Móvil MA(q)</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DDB2368-E6C0-450C-83EC-3FC00DCA2A1F}"/>
                  </a:ext>
                </a:extLst>
              </p:cNvPr>
              <p:cNvSpPr txBox="1"/>
              <p:nvPr/>
            </p:nvSpPr>
            <p:spPr>
              <a:xfrm>
                <a:off x="531651" y="1629019"/>
                <a:ext cx="10218420" cy="3160737"/>
              </a:xfrm>
              <a:prstGeom prst="rect">
                <a:avLst/>
              </a:prstGeom>
              <a:noFill/>
            </p:spPr>
            <p:txBody>
              <a:bodyPr wrap="square">
                <a:spAutoFit/>
              </a:bodyPr>
              <a:lstStyle/>
              <a:p>
                <a:r>
                  <a:rPr lang="es-PE" i="1" dirty="0"/>
                  <a:t>También describen una serie de tiempo estacionaria. En este modelo el valor actual puede predecirse a partir de las componentes aleatorias de este momento y, en menor medida los impulsos aleatorios anteriores.</a:t>
                </a:r>
              </a:p>
              <a:p>
                <a:endParaRPr lang="es-PE" i="1" dirty="0"/>
              </a:p>
              <a:p>
                <a:r>
                  <a:rPr lang="es-PE" i="1" dirty="0"/>
                  <a:t>en donde:</a:t>
                </a:r>
              </a:p>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oMath>
                </a14:m>
                <a:r>
                  <a:rPr lang="es-PE" i="1" dirty="0"/>
                  <a:t>:			 es la variable dependiente.</a:t>
                </a:r>
              </a:p>
              <a:p>
                <a14:m>
                  <m:oMath xmlns:m="http://schemas.openxmlformats.org/officeDocument/2006/math">
                    <m:sSub>
                      <m:sSubPr>
                        <m:ctrlPr>
                          <a:rPr lang="es-PE" i="1" smtClean="0">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rPr>
                          <m:t>0</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a:t>
                </a:r>
                <a14:m>
                  <m:oMath xmlns:m="http://schemas.openxmlformats.org/officeDocument/2006/math">
                    <m:sSub>
                      <m:sSubPr>
                        <m:ctrlPr>
                          <a:rPr lang="es-PE" i="1" smtClean="0">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2</m:t>
                        </m:r>
                      </m:sub>
                    </m:sSub>
                    <m:r>
                      <a:rPr lang="es-PE" b="0" i="0" dirty="0" smtClean="0">
                        <a:solidFill>
                          <a:srgbClr val="836967"/>
                        </a:solidFill>
                        <a:latin typeface="Cambria Math" panose="02040503050406030204" pitchFamily="18" charset="0"/>
                      </a:rPr>
                      <m:t>,</m:t>
                    </m:r>
                  </m:oMath>
                </a14:m>
                <a:r>
                  <a:rPr lang="es-PE" dirty="0"/>
                  <a:t>….,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𝑞</m:t>
                        </m:r>
                      </m:sub>
                    </m:sSub>
                  </m:oMath>
                </a14:m>
                <a:r>
                  <a:rPr lang="es-PE" i="1" dirty="0"/>
                  <a:t> :		son los coeficientes de regresión.</a:t>
                </a:r>
              </a:p>
              <a:p>
                <a14:m>
                  <m:oMath xmlns:m="http://schemas.openxmlformats.org/officeDocument/2006/math">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sub>
                    </m:sSub>
                  </m:oMath>
                </a14:m>
                <a:r>
                  <a:rPr lang="es-PE" i="1" dirty="0"/>
                  <a:t> 			es el término de residuo en el momento t que representa sucesos </a:t>
                </a:r>
                <a:r>
                  <a:rPr lang="es-PE" i="1" dirty="0" err="1"/>
                  <a:t>aletaorios</a:t>
                </a:r>
                <a:r>
                  <a:rPr lang="es-PE" i="1" dirty="0"/>
                  <a:t> no explicados por el modelo.</a:t>
                </a:r>
              </a:p>
              <a:p>
                <a:endParaRPr lang="es-PE" i="1" dirty="0"/>
              </a:p>
              <a:p>
                <a:r>
                  <a:rPr lang="es-PE" i="1" dirty="0"/>
                  <a:t>El caso más simple de </a:t>
                </a:r>
                <a:r>
                  <a:rPr lang="es-PE" i="1" dirty="0">
                    <a:solidFill>
                      <a:srgbClr val="FF0000"/>
                    </a:solidFill>
                  </a:rPr>
                  <a:t>ARIMA (0,0,1) o MA(1):</a:t>
                </a:r>
              </a:p>
            </p:txBody>
          </p:sp>
        </mc:Choice>
        <mc:Fallback xmlns="">
          <p:sp>
            <p:nvSpPr>
              <p:cNvPr id="3" name="CuadroTexto 2">
                <a:extLst>
                  <a:ext uri="{FF2B5EF4-FFF2-40B4-BE49-F238E27FC236}">
                    <a16:creationId xmlns:a16="http://schemas.microsoft.com/office/drawing/2014/main" id="{CDDB2368-E6C0-450C-83EC-3FC00DCA2A1F}"/>
                  </a:ext>
                </a:extLst>
              </p:cNvPr>
              <p:cNvSpPr txBox="1">
                <a:spLocks noRot="1" noChangeAspect="1" noMove="1" noResize="1" noEditPoints="1" noAdjustHandles="1" noChangeArrowheads="1" noChangeShapeType="1" noTextEdit="1"/>
              </p:cNvSpPr>
              <p:nvPr/>
            </p:nvSpPr>
            <p:spPr>
              <a:xfrm>
                <a:off x="531651" y="1629019"/>
                <a:ext cx="10218420" cy="3160737"/>
              </a:xfrm>
              <a:prstGeom prst="rect">
                <a:avLst/>
              </a:prstGeom>
              <a:blipFill>
                <a:blip r:embed="rId2"/>
                <a:stretch>
                  <a:fillRect l="-477" t="-963" r="-597" b="-2119"/>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5843614-CA68-4A2B-9C6E-215B94F1ED2C}"/>
                  </a:ext>
                </a:extLst>
              </p:cNvPr>
              <p:cNvSpPr txBox="1"/>
              <p:nvPr/>
            </p:nvSpPr>
            <p:spPr>
              <a:xfrm>
                <a:off x="2259075" y="2341613"/>
                <a:ext cx="4437561" cy="298415"/>
              </a:xfrm>
              <a:prstGeom prst="rect">
                <a:avLst/>
              </a:prstGeom>
              <a:noFill/>
            </p:spPr>
            <p:txBody>
              <a:bodyPr wrap="none" lIns="0" tIns="0" rIns="0" bIns="0" rtlCol="0">
                <a:spAutoFit/>
              </a:bodyPr>
              <a:lstStyle/>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r>
                      <a:rPr lang="es-PE" i="0">
                        <a:latin typeface="Cambria Math" panose="02040503050406030204" pitchFamily="18" charset="0"/>
                      </a:rPr>
                      <m:t>=</m:t>
                    </m:r>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rPr>
                          <m:t>0</m:t>
                        </m:r>
                      </m:sub>
                    </m:sSub>
                    <m:r>
                      <m:rPr>
                        <m:nor/>
                      </m:rPr>
                      <a:rPr lang="es-PE" dirty="0"/>
                      <m:t>+ </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2</m:t>
                        </m:r>
                      </m:sub>
                    </m:sSub>
                    <m:r>
                      <m:rPr>
                        <m:nor/>
                      </m:rPr>
                      <a:rPr lang="es-PE" dirty="0">
                        <a:solidFill>
                          <a:srgbClr val="836967"/>
                        </a:solidFill>
                      </a:rPr>
                      <m:t> </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r>
                          <a:rPr lang="es-PE" i="1">
                            <a:latin typeface="Cambria Math" panose="02040503050406030204" pitchFamily="18" charset="0"/>
                          </a:rPr>
                          <m:t>−2</m:t>
                        </m:r>
                      </m:sub>
                    </m:sSub>
                  </m:oMath>
                </a14:m>
                <a:r>
                  <a:rPr lang="es-PE" dirty="0"/>
                  <a:t> - ….-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𝑞</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r>
                          <a:rPr lang="es-PE" i="1">
                            <a:latin typeface="Cambria Math" panose="02040503050406030204" pitchFamily="18" charset="0"/>
                          </a:rPr>
                          <m:t>−</m:t>
                        </m:r>
                        <m:r>
                          <a:rPr lang="es-PE" b="0" i="1" smtClean="0">
                            <a:latin typeface="Cambria Math" panose="02040503050406030204" pitchFamily="18" charset="0"/>
                          </a:rPr>
                          <m:t>𝑞</m:t>
                        </m:r>
                      </m:sub>
                    </m:sSub>
                  </m:oMath>
                </a14:m>
                <a:endParaRPr lang="es-PE" dirty="0"/>
              </a:p>
            </p:txBody>
          </p:sp>
        </mc:Choice>
        <mc:Fallback xmlns="">
          <p:sp>
            <p:nvSpPr>
              <p:cNvPr id="4" name="CuadroTexto 3">
                <a:extLst>
                  <a:ext uri="{FF2B5EF4-FFF2-40B4-BE49-F238E27FC236}">
                    <a16:creationId xmlns:a16="http://schemas.microsoft.com/office/drawing/2014/main" id="{E5843614-CA68-4A2B-9C6E-215B94F1ED2C}"/>
                  </a:ext>
                </a:extLst>
              </p:cNvPr>
              <p:cNvSpPr txBox="1">
                <a:spLocks noRot="1" noChangeAspect="1" noMove="1" noResize="1" noEditPoints="1" noAdjustHandles="1" noChangeArrowheads="1" noChangeShapeType="1" noTextEdit="1"/>
              </p:cNvSpPr>
              <p:nvPr/>
            </p:nvSpPr>
            <p:spPr>
              <a:xfrm>
                <a:off x="2259075" y="2341613"/>
                <a:ext cx="4437561" cy="298415"/>
              </a:xfrm>
              <a:prstGeom prst="rect">
                <a:avLst/>
              </a:prstGeom>
              <a:blipFill>
                <a:blip r:embed="rId3"/>
                <a:stretch>
                  <a:fillRect l="-1923" t="-24490" b="-42857"/>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DE4D1CB-7308-4761-886A-164016F51811}"/>
                  </a:ext>
                </a:extLst>
              </p:cNvPr>
              <p:cNvSpPr txBox="1"/>
              <p:nvPr/>
            </p:nvSpPr>
            <p:spPr>
              <a:xfrm>
                <a:off x="4930140" y="4420424"/>
                <a:ext cx="2560320" cy="369332"/>
              </a:xfrm>
              <a:prstGeom prst="rect">
                <a:avLst/>
              </a:prstGeom>
              <a:noFill/>
            </p:spPr>
            <p:txBody>
              <a:bodyPr wrap="square">
                <a:spAutoFit/>
              </a:bodyPr>
              <a:lstStyle/>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r>
                      <a:rPr lang="es-PE" i="0">
                        <a:latin typeface="Cambria Math" panose="02040503050406030204" pitchFamily="18" charset="0"/>
                      </a:rPr>
                      <m:t>=</m:t>
                    </m:r>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rPr>
                          <m:t>0</m:t>
                        </m:r>
                      </m:sub>
                    </m:sSub>
                    <m:r>
                      <m:rPr>
                        <m:nor/>
                      </m:rPr>
                      <a:rPr lang="es-PE" dirty="0"/>
                      <m:t>+ </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r>
                          <a:rPr lang="es-PE" b="0" i="1" smtClean="0">
                            <a:latin typeface="Cambria Math" panose="02040503050406030204" pitchFamily="18" charset="0"/>
                          </a:rPr>
                          <m:t>−1</m:t>
                        </m:r>
                      </m:sub>
                    </m:sSub>
                  </m:oMath>
                </a14:m>
                <a:endParaRPr lang="es-PE" dirty="0"/>
              </a:p>
            </p:txBody>
          </p:sp>
        </mc:Choice>
        <mc:Fallback xmlns="">
          <p:sp>
            <p:nvSpPr>
              <p:cNvPr id="6" name="CuadroTexto 5">
                <a:extLst>
                  <a:ext uri="{FF2B5EF4-FFF2-40B4-BE49-F238E27FC236}">
                    <a16:creationId xmlns:a16="http://schemas.microsoft.com/office/drawing/2014/main" id="{8DE4D1CB-7308-4761-886A-164016F51811}"/>
                  </a:ext>
                </a:extLst>
              </p:cNvPr>
              <p:cNvSpPr txBox="1">
                <a:spLocks noRot="1" noChangeAspect="1" noMove="1" noResize="1" noEditPoints="1" noAdjustHandles="1" noChangeArrowheads="1" noChangeShapeType="1" noTextEdit="1"/>
              </p:cNvSpPr>
              <p:nvPr/>
            </p:nvSpPr>
            <p:spPr>
              <a:xfrm>
                <a:off x="4930140" y="4420424"/>
                <a:ext cx="2560320" cy="369332"/>
              </a:xfrm>
              <a:prstGeom prst="rect">
                <a:avLst/>
              </a:prstGeom>
              <a:blipFill>
                <a:blip r:embed="rId4"/>
                <a:stretch>
                  <a:fillRect/>
                </a:stretch>
              </a:blipFill>
            </p:spPr>
            <p:txBody>
              <a:bodyPr/>
              <a:lstStyle/>
              <a:p>
                <a:r>
                  <a:rPr lang="es-PE">
                    <a:noFill/>
                  </a:rPr>
                  <a:t> </a:t>
                </a:r>
              </a:p>
            </p:txBody>
          </p:sp>
        </mc:Fallback>
      </mc:AlternateContent>
      <p:pic>
        <p:nvPicPr>
          <p:cNvPr id="7" name="Imagen 6">
            <a:extLst>
              <a:ext uri="{FF2B5EF4-FFF2-40B4-BE49-F238E27FC236}">
                <a16:creationId xmlns:a16="http://schemas.microsoft.com/office/drawing/2014/main" id="{8F5F2B96-E8DC-4D5A-B486-71F98DCBF8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Tree>
    <p:extLst>
      <p:ext uri="{BB962C8B-B14F-4D97-AF65-F5344CB8AC3E}">
        <p14:creationId xmlns:p14="http://schemas.microsoft.com/office/powerpoint/2010/main" val="31108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BE1F8C3-0962-4314-A7A9-A0C916999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grpSp>
        <p:nvGrpSpPr>
          <p:cNvPr id="11" name="Grupo 10">
            <a:extLst>
              <a:ext uri="{FF2B5EF4-FFF2-40B4-BE49-F238E27FC236}">
                <a16:creationId xmlns:a16="http://schemas.microsoft.com/office/drawing/2014/main" id="{8DA71549-C8FF-4ED2-885F-1B6E7BCBCD15}"/>
              </a:ext>
            </a:extLst>
          </p:cNvPr>
          <p:cNvGrpSpPr/>
          <p:nvPr/>
        </p:nvGrpSpPr>
        <p:grpSpPr>
          <a:xfrm>
            <a:off x="512616" y="791604"/>
            <a:ext cx="5166969" cy="2782176"/>
            <a:chOff x="650557" y="662064"/>
            <a:chExt cx="5677853" cy="3186036"/>
          </a:xfrm>
        </p:grpSpPr>
        <p:pic>
          <p:nvPicPr>
            <p:cNvPr id="4" name="Imagen 3">
              <a:extLst>
                <a:ext uri="{FF2B5EF4-FFF2-40B4-BE49-F238E27FC236}">
                  <a16:creationId xmlns:a16="http://schemas.microsoft.com/office/drawing/2014/main" id="{53AE2A94-5520-4269-9C20-D8FCB2B96ED5}"/>
                </a:ext>
              </a:extLst>
            </p:cNvPr>
            <p:cNvPicPr>
              <a:picLocks noChangeAspect="1"/>
            </p:cNvPicPr>
            <p:nvPr/>
          </p:nvPicPr>
          <p:blipFill rotWithShape="1">
            <a:blip r:embed="rId3"/>
            <a:srcRect b="589"/>
            <a:stretch/>
          </p:blipFill>
          <p:spPr>
            <a:xfrm>
              <a:off x="650557" y="662064"/>
              <a:ext cx="2752725" cy="1609725"/>
            </a:xfrm>
            <a:prstGeom prst="rect">
              <a:avLst/>
            </a:prstGeom>
          </p:spPr>
        </p:pic>
        <p:pic>
          <p:nvPicPr>
            <p:cNvPr id="6" name="Imagen 5">
              <a:extLst>
                <a:ext uri="{FF2B5EF4-FFF2-40B4-BE49-F238E27FC236}">
                  <a16:creationId xmlns:a16="http://schemas.microsoft.com/office/drawing/2014/main" id="{2249B610-94E9-4161-9CC7-91B36CA5E177}"/>
                </a:ext>
              </a:extLst>
            </p:cNvPr>
            <p:cNvPicPr>
              <a:picLocks noChangeAspect="1"/>
            </p:cNvPicPr>
            <p:nvPr/>
          </p:nvPicPr>
          <p:blipFill rotWithShape="1">
            <a:blip r:embed="rId4"/>
            <a:srcRect t="4045" r="2034" b="2437"/>
            <a:stretch/>
          </p:blipFill>
          <p:spPr>
            <a:xfrm>
              <a:off x="650557" y="2336800"/>
              <a:ext cx="2752725" cy="1282700"/>
            </a:xfrm>
            <a:prstGeom prst="rect">
              <a:avLst/>
            </a:prstGeom>
          </p:spPr>
        </p:pic>
        <p:pic>
          <p:nvPicPr>
            <p:cNvPr id="8" name="Imagen 7">
              <a:extLst>
                <a:ext uri="{FF2B5EF4-FFF2-40B4-BE49-F238E27FC236}">
                  <a16:creationId xmlns:a16="http://schemas.microsoft.com/office/drawing/2014/main" id="{B5B1BF81-8D2D-4D3D-A64A-D693485B7928}"/>
                </a:ext>
              </a:extLst>
            </p:cNvPr>
            <p:cNvPicPr>
              <a:picLocks noChangeAspect="1"/>
            </p:cNvPicPr>
            <p:nvPr/>
          </p:nvPicPr>
          <p:blipFill rotWithShape="1">
            <a:blip r:embed="rId5"/>
            <a:srcRect t="3531" r="392"/>
            <a:stretch/>
          </p:blipFill>
          <p:spPr>
            <a:xfrm>
              <a:off x="3566160" y="717550"/>
              <a:ext cx="2580640" cy="1516139"/>
            </a:xfrm>
            <a:prstGeom prst="rect">
              <a:avLst/>
            </a:prstGeom>
          </p:spPr>
        </p:pic>
        <p:pic>
          <p:nvPicPr>
            <p:cNvPr id="10" name="Imagen 9">
              <a:extLst>
                <a:ext uri="{FF2B5EF4-FFF2-40B4-BE49-F238E27FC236}">
                  <a16:creationId xmlns:a16="http://schemas.microsoft.com/office/drawing/2014/main" id="{CE0CF724-30C2-4A71-9FE4-4DFFDA42E90A}"/>
                </a:ext>
              </a:extLst>
            </p:cNvPr>
            <p:cNvPicPr>
              <a:picLocks noChangeAspect="1"/>
            </p:cNvPicPr>
            <p:nvPr/>
          </p:nvPicPr>
          <p:blipFill rotWithShape="1">
            <a:blip r:embed="rId6"/>
            <a:srcRect b="2549"/>
            <a:stretch/>
          </p:blipFill>
          <p:spPr>
            <a:xfrm>
              <a:off x="3566160" y="2279409"/>
              <a:ext cx="2762250" cy="1568691"/>
            </a:xfrm>
            <a:prstGeom prst="rect">
              <a:avLst/>
            </a:prstGeom>
          </p:spPr>
        </p:pic>
      </p:grpSp>
      <p:sp>
        <p:nvSpPr>
          <p:cNvPr id="12" name="CuadroTexto 11">
            <a:extLst>
              <a:ext uri="{FF2B5EF4-FFF2-40B4-BE49-F238E27FC236}">
                <a16:creationId xmlns:a16="http://schemas.microsoft.com/office/drawing/2014/main" id="{52774369-EEBE-490E-A813-40F4DAF8501D}"/>
              </a:ext>
            </a:extLst>
          </p:cNvPr>
          <p:cNvSpPr txBox="1"/>
          <p:nvPr/>
        </p:nvSpPr>
        <p:spPr>
          <a:xfrm>
            <a:off x="1117641" y="238472"/>
            <a:ext cx="3470723" cy="400110"/>
          </a:xfrm>
          <a:prstGeom prst="rect">
            <a:avLst/>
          </a:prstGeom>
          <a:noFill/>
        </p:spPr>
        <p:txBody>
          <a:bodyPr wrap="square">
            <a:spAutoFit/>
          </a:bodyPr>
          <a:lstStyle/>
          <a:p>
            <a:r>
              <a:rPr lang="es-PE" sz="2000" b="1" dirty="0"/>
              <a:t>Modelo Media Móvil MA(1)</a:t>
            </a:r>
          </a:p>
        </p:txBody>
      </p:sp>
      <p:sp>
        <p:nvSpPr>
          <p:cNvPr id="13" name="CuadroTexto 12">
            <a:extLst>
              <a:ext uri="{FF2B5EF4-FFF2-40B4-BE49-F238E27FC236}">
                <a16:creationId xmlns:a16="http://schemas.microsoft.com/office/drawing/2014/main" id="{3A7E4E7E-E725-4E6C-A8A3-8C14142B9E53}"/>
              </a:ext>
            </a:extLst>
          </p:cNvPr>
          <p:cNvSpPr txBox="1"/>
          <p:nvPr/>
        </p:nvSpPr>
        <p:spPr>
          <a:xfrm>
            <a:off x="7156451" y="2582917"/>
            <a:ext cx="3470723" cy="400110"/>
          </a:xfrm>
          <a:prstGeom prst="rect">
            <a:avLst/>
          </a:prstGeom>
          <a:noFill/>
        </p:spPr>
        <p:txBody>
          <a:bodyPr wrap="square">
            <a:spAutoFit/>
          </a:bodyPr>
          <a:lstStyle/>
          <a:p>
            <a:r>
              <a:rPr lang="es-PE" sz="2000" b="1" dirty="0"/>
              <a:t>Modelo Media Móvil MA(2v)</a:t>
            </a:r>
          </a:p>
        </p:txBody>
      </p:sp>
      <p:grpSp>
        <p:nvGrpSpPr>
          <p:cNvPr id="22" name="Grupo 21">
            <a:extLst>
              <a:ext uri="{FF2B5EF4-FFF2-40B4-BE49-F238E27FC236}">
                <a16:creationId xmlns:a16="http://schemas.microsoft.com/office/drawing/2014/main" id="{0712B282-3095-405A-9992-EBF6C1D14FFF}"/>
              </a:ext>
            </a:extLst>
          </p:cNvPr>
          <p:cNvGrpSpPr/>
          <p:nvPr/>
        </p:nvGrpSpPr>
        <p:grpSpPr>
          <a:xfrm>
            <a:off x="5828666" y="3161424"/>
            <a:ext cx="5504179" cy="2984640"/>
            <a:chOff x="5782946" y="3108084"/>
            <a:chExt cx="5504179" cy="2984640"/>
          </a:xfrm>
        </p:grpSpPr>
        <p:pic>
          <p:nvPicPr>
            <p:cNvPr id="15" name="Imagen 14">
              <a:extLst>
                <a:ext uri="{FF2B5EF4-FFF2-40B4-BE49-F238E27FC236}">
                  <a16:creationId xmlns:a16="http://schemas.microsoft.com/office/drawing/2014/main" id="{81182C1C-4AEA-4055-B39D-09A1F22EF215}"/>
                </a:ext>
              </a:extLst>
            </p:cNvPr>
            <p:cNvPicPr>
              <a:picLocks noChangeAspect="1"/>
            </p:cNvPicPr>
            <p:nvPr/>
          </p:nvPicPr>
          <p:blipFill>
            <a:blip r:embed="rId7"/>
            <a:stretch>
              <a:fillRect/>
            </a:stretch>
          </p:blipFill>
          <p:spPr>
            <a:xfrm>
              <a:off x="5828666" y="3108084"/>
              <a:ext cx="2415193" cy="1410026"/>
            </a:xfrm>
            <a:prstGeom prst="rect">
              <a:avLst/>
            </a:prstGeom>
          </p:spPr>
        </p:pic>
        <p:pic>
          <p:nvPicPr>
            <p:cNvPr id="17" name="Imagen 16">
              <a:extLst>
                <a:ext uri="{FF2B5EF4-FFF2-40B4-BE49-F238E27FC236}">
                  <a16:creationId xmlns:a16="http://schemas.microsoft.com/office/drawing/2014/main" id="{675D3EFB-2B38-4730-A147-1F9AD6AC909F}"/>
                </a:ext>
              </a:extLst>
            </p:cNvPr>
            <p:cNvPicPr>
              <a:picLocks noChangeAspect="1"/>
            </p:cNvPicPr>
            <p:nvPr/>
          </p:nvPicPr>
          <p:blipFill>
            <a:blip r:embed="rId8"/>
            <a:stretch>
              <a:fillRect/>
            </a:stretch>
          </p:blipFill>
          <p:spPr>
            <a:xfrm>
              <a:off x="5782946" y="4643167"/>
              <a:ext cx="2576194" cy="1449557"/>
            </a:xfrm>
            <a:prstGeom prst="rect">
              <a:avLst/>
            </a:prstGeom>
          </p:spPr>
        </p:pic>
        <p:pic>
          <p:nvPicPr>
            <p:cNvPr id="19" name="Imagen 18">
              <a:extLst>
                <a:ext uri="{FF2B5EF4-FFF2-40B4-BE49-F238E27FC236}">
                  <a16:creationId xmlns:a16="http://schemas.microsoft.com/office/drawing/2014/main" id="{FD09E680-5A3B-41E3-97E1-9B36404F3F10}"/>
                </a:ext>
              </a:extLst>
            </p:cNvPr>
            <p:cNvPicPr>
              <a:picLocks noChangeAspect="1"/>
            </p:cNvPicPr>
            <p:nvPr/>
          </p:nvPicPr>
          <p:blipFill rotWithShape="1">
            <a:blip r:embed="rId9"/>
            <a:srcRect r="784"/>
            <a:stretch/>
          </p:blipFill>
          <p:spPr>
            <a:xfrm>
              <a:off x="8633460" y="3175000"/>
              <a:ext cx="2653665" cy="1562787"/>
            </a:xfrm>
            <a:prstGeom prst="rect">
              <a:avLst/>
            </a:prstGeom>
          </p:spPr>
        </p:pic>
        <p:pic>
          <p:nvPicPr>
            <p:cNvPr id="21" name="Imagen 20">
              <a:extLst>
                <a:ext uri="{FF2B5EF4-FFF2-40B4-BE49-F238E27FC236}">
                  <a16:creationId xmlns:a16="http://schemas.microsoft.com/office/drawing/2014/main" id="{F56568A7-DBF0-4DA8-8E5B-BEE04509EAC1}"/>
                </a:ext>
              </a:extLst>
            </p:cNvPr>
            <p:cNvPicPr>
              <a:picLocks noChangeAspect="1"/>
            </p:cNvPicPr>
            <p:nvPr/>
          </p:nvPicPr>
          <p:blipFill rotWithShape="1">
            <a:blip r:embed="rId10"/>
            <a:srcRect b="902"/>
            <a:stretch/>
          </p:blipFill>
          <p:spPr>
            <a:xfrm>
              <a:off x="8633459" y="4604818"/>
              <a:ext cx="2653665" cy="1469751"/>
            </a:xfrm>
            <a:prstGeom prst="rect">
              <a:avLst/>
            </a:prstGeom>
          </p:spPr>
        </p:pic>
      </p:grpSp>
      <p:pic>
        <p:nvPicPr>
          <p:cNvPr id="24" name="Imagen 23">
            <a:extLst>
              <a:ext uri="{FF2B5EF4-FFF2-40B4-BE49-F238E27FC236}">
                <a16:creationId xmlns:a16="http://schemas.microsoft.com/office/drawing/2014/main" id="{0013E34C-1E6A-4840-BC5A-9509B65DB2EE}"/>
              </a:ext>
            </a:extLst>
          </p:cNvPr>
          <p:cNvPicPr>
            <a:picLocks noChangeAspect="1"/>
          </p:cNvPicPr>
          <p:nvPr/>
        </p:nvPicPr>
        <p:blipFill>
          <a:blip r:embed="rId11"/>
          <a:stretch>
            <a:fillRect/>
          </a:stretch>
        </p:blipFill>
        <p:spPr>
          <a:xfrm>
            <a:off x="1579397" y="734834"/>
            <a:ext cx="371475" cy="228600"/>
          </a:xfrm>
          <a:prstGeom prst="rect">
            <a:avLst/>
          </a:prstGeom>
        </p:spPr>
      </p:pic>
      <p:pic>
        <p:nvPicPr>
          <p:cNvPr id="27" name="Imagen 26">
            <a:extLst>
              <a:ext uri="{FF2B5EF4-FFF2-40B4-BE49-F238E27FC236}">
                <a16:creationId xmlns:a16="http://schemas.microsoft.com/office/drawing/2014/main" id="{5727FF18-A757-4309-B57D-F654452E83C0}"/>
              </a:ext>
            </a:extLst>
          </p:cNvPr>
          <p:cNvPicPr>
            <a:picLocks noChangeAspect="1"/>
          </p:cNvPicPr>
          <p:nvPr/>
        </p:nvPicPr>
        <p:blipFill>
          <a:blip r:embed="rId12"/>
          <a:stretch>
            <a:fillRect/>
          </a:stretch>
        </p:blipFill>
        <p:spPr>
          <a:xfrm>
            <a:off x="4109900" y="744761"/>
            <a:ext cx="342900" cy="209550"/>
          </a:xfrm>
          <a:prstGeom prst="rect">
            <a:avLst/>
          </a:prstGeom>
        </p:spPr>
      </p:pic>
    </p:spTree>
    <p:extLst>
      <p:ext uri="{BB962C8B-B14F-4D97-AF65-F5344CB8AC3E}">
        <p14:creationId xmlns:p14="http://schemas.microsoft.com/office/powerpoint/2010/main" val="337146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A59D5C-6099-40A4-92C3-B52AEBC0C4E5}"/>
              </a:ext>
            </a:extLst>
          </p:cNvPr>
          <p:cNvSpPr txBox="1"/>
          <p:nvPr/>
        </p:nvSpPr>
        <p:spPr>
          <a:xfrm>
            <a:off x="531651" y="823815"/>
            <a:ext cx="6096000" cy="400110"/>
          </a:xfrm>
          <a:prstGeom prst="rect">
            <a:avLst/>
          </a:prstGeom>
          <a:noFill/>
        </p:spPr>
        <p:txBody>
          <a:bodyPr wrap="square">
            <a:spAutoFit/>
          </a:bodyPr>
          <a:lstStyle/>
          <a:p>
            <a:pPr marL="285750" indent="-285750">
              <a:buFont typeface="Arial" panose="020B0604020202020204" pitchFamily="34" charset="0"/>
              <a:buChar char="•"/>
            </a:pPr>
            <a:r>
              <a:rPr lang="es-PE" sz="2000" b="1" dirty="0"/>
              <a:t>Modelos de ARIMA</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DDB2368-E6C0-450C-83EC-3FC00DCA2A1F}"/>
                  </a:ext>
                </a:extLst>
              </p:cNvPr>
              <p:cNvSpPr txBox="1"/>
              <p:nvPr/>
            </p:nvSpPr>
            <p:spPr>
              <a:xfrm>
                <a:off x="531651" y="1324129"/>
                <a:ext cx="10218420" cy="1477328"/>
              </a:xfrm>
              <a:prstGeom prst="rect">
                <a:avLst/>
              </a:prstGeom>
              <a:noFill/>
            </p:spPr>
            <p:txBody>
              <a:bodyPr wrap="square">
                <a:spAutoFit/>
              </a:bodyPr>
              <a:lstStyle/>
              <a:p>
                <a:r>
                  <a:rPr lang="es-PE" i="1" dirty="0"/>
                  <a:t>Es un modelo que permite describir un valor como una función lineal de datos anteriores y errores debidos al azar. Se analiza sobre una serie estacional</a:t>
                </a:r>
              </a:p>
              <a:p>
                <a:endParaRPr lang="es-PE" i="1" dirty="0"/>
              </a:p>
              <a:p>
                <a:r>
                  <a:rPr lang="es-PE" i="1" dirty="0"/>
                  <a:t>en donde:</a:t>
                </a:r>
              </a:p>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oMath>
                </a14:m>
                <a:r>
                  <a:rPr lang="es-PE" i="1" dirty="0"/>
                  <a:t>:			 es la variable dependiente.</a:t>
                </a:r>
              </a:p>
            </p:txBody>
          </p:sp>
        </mc:Choice>
        <mc:Fallback xmlns="">
          <p:sp>
            <p:nvSpPr>
              <p:cNvPr id="3" name="CuadroTexto 2">
                <a:extLst>
                  <a:ext uri="{FF2B5EF4-FFF2-40B4-BE49-F238E27FC236}">
                    <a16:creationId xmlns:a16="http://schemas.microsoft.com/office/drawing/2014/main" id="{CDDB2368-E6C0-450C-83EC-3FC00DCA2A1F}"/>
                  </a:ext>
                </a:extLst>
              </p:cNvPr>
              <p:cNvSpPr txBox="1">
                <a:spLocks noRot="1" noChangeAspect="1" noMove="1" noResize="1" noEditPoints="1" noAdjustHandles="1" noChangeArrowheads="1" noChangeShapeType="1" noTextEdit="1"/>
              </p:cNvSpPr>
              <p:nvPr/>
            </p:nvSpPr>
            <p:spPr>
              <a:xfrm>
                <a:off x="531651" y="1324129"/>
                <a:ext cx="10218420" cy="1477328"/>
              </a:xfrm>
              <a:prstGeom prst="rect">
                <a:avLst/>
              </a:prstGeom>
              <a:blipFill>
                <a:blip r:embed="rId2"/>
                <a:stretch>
                  <a:fillRect l="-477" t="-2058" r="-835" b="-5350"/>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5843614-CA68-4A2B-9C6E-215B94F1ED2C}"/>
                  </a:ext>
                </a:extLst>
              </p:cNvPr>
              <p:cNvSpPr txBox="1"/>
              <p:nvPr/>
            </p:nvSpPr>
            <p:spPr>
              <a:xfrm>
                <a:off x="2266695" y="2062793"/>
                <a:ext cx="7798225" cy="298415"/>
              </a:xfrm>
              <a:prstGeom prst="rect">
                <a:avLst/>
              </a:prstGeom>
              <a:noFill/>
            </p:spPr>
            <p:txBody>
              <a:bodyPr wrap="none" lIns="0" tIns="0" rIns="0" bIns="0" rtlCol="0">
                <a:spAutoFit/>
              </a:bodyPr>
              <a:lstStyle/>
              <a:p>
                <a14:m>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r>
                      <a:rPr lang="es-PE" i="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i="1">
                            <a:latin typeface="Cambria Math" panose="02040503050406030204" pitchFamily="18" charset="0"/>
                          </a:rPr>
                          <m:t>0</m:t>
                        </m:r>
                      </m:sub>
                    </m:sSub>
                    <m:r>
                      <a:rPr lang="es-PE" i="1">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i="1">
                            <a:latin typeface="Cambria Math" panose="02040503050406030204" pitchFamily="18" charset="0"/>
                            <a:ea typeface="Cambria Math" panose="02040503050406030204" pitchFamily="18" charset="0"/>
                          </a:rPr>
                          <m:t>1</m:t>
                        </m:r>
                      </m:sub>
                    </m:sSub>
                    <m:r>
                      <m:rPr>
                        <m:nor/>
                      </m:rPr>
                      <a:rPr lang="es-PE" dirty="0">
                        <a:solidFill>
                          <a:srgbClr val="836967"/>
                        </a:solidFill>
                      </a:rPr>
                      <m:t> </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−1</m:t>
                        </m:r>
                      </m:sub>
                    </m:sSub>
                    <m:r>
                      <a:rPr lang="es-PE" i="1">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i="1">
                            <a:latin typeface="Cambria Math" panose="02040503050406030204" pitchFamily="18" charset="0"/>
                            <a:ea typeface="Cambria Math" panose="02040503050406030204" pitchFamily="18" charset="0"/>
                          </a:rPr>
                          <m:t>2</m:t>
                        </m:r>
                      </m:sub>
                    </m:sSub>
                    <m:r>
                      <m:rPr>
                        <m:nor/>
                      </m:rPr>
                      <a:rPr lang="es-PE" dirty="0">
                        <a:solidFill>
                          <a:srgbClr val="836967"/>
                        </a:solidFill>
                      </a:rPr>
                      <m:t> </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−2</m:t>
                        </m:r>
                      </m:sub>
                    </m:sSub>
                    <m:r>
                      <m:rPr>
                        <m:nor/>
                      </m:rPr>
                      <a:rPr lang="es-PE" dirty="0"/>
                      <m:t>+ ….+ </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m:t>
                        </m:r>
                      </m:e>
                      <m:sub>
                        <m:r>
                          <a:rPr lang="es-PE" i="1">
                            <a:latin typeface="Cambria Math" panose="02040503050406030204" pitchFamily="18" charset="0"/>
                            <a:ea typeface="Cambria Math" panose="02040503050406030204" pitchFamily="18" charset="0"/>
                          </a:rPr>
                          <m:t>𝑝</m:t>
                        </m:r>
                      </m:sub>
                    </m:sSub>
                    <m:r>
                      <m:rPr>
                        <m:nor/>
                      </m:rPr>
                      <a:rPr lang="es-PE" dirty="0">
                        <a:solidFill>
                          <a:srgbClr val="836967"/>
                        </a:solidFill>
                      </a:rPr>
                      <m:t> </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i="1">
                            <a:latin typeface="Cambria Math" panose="02040503050406030204" pitchFamily="18" charset="0"/>
                          </a:rPr>
                          <m:t>−</m:t>
                        </m:r>
                        <m:r>
                          <a:rPr lang="es-PE" i="1">
                            <a:latin typeface="Cambria Math" panose="02040503050406030204" pitchFamily="18" charset="0"/>
                          </a:rPr>
                          <m:t>𝑝</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1</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2</m:t>
                        </m:r>
                      </m:sub>
                    </m:sSub>
                    <m:r>
                      <m:rPr>
                        <m:nor/>
                      </m:rPr>
                      <a:rPr lang="es-PE" dirty="0">
                        <a:solidFill>
                          <a:srgbClr val="836967"/>
                        </a:solidFill>
                      </a:rPr>
                      <m:t> </m:t>
                    </m:r>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r>
                          <a:rPr lang="es-PE" i="1">
                            <a:latin typeface="Cambria Math" panose="02040503050406030204" pitchFamily="18" charset="0"/>
                          </a:rPr>
                          <m:t>−2</m:t>
                        </m:r>
                      </m:sub>
                    </m:sSub>
                  </m:oMath>
                </a14:m>
                <a:r>
                  <a:rPr lang="es-PE" dirty="0"/>
                  <a:t> - ….-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𝜔</m:t>
                        </m:r>
                      </m:e>
                      <m:sub>
                        <m:r>
                          <a:rPr lang="es-PE" b="0" i="1" smtClean="0">
                            <a:latin typeface="Cambria Math" panose="02040503050406030204" pitchFamily="18" charset="0"/>
                            <a:ea typeface="Cambria Math" panose="02040503050406030204" pitchFamily="18" charset="0"/>
                          </a:rPr>
                          <m:t>𝑞</m:t>
                        </m:r>
                      </m:sub>
                    </m:sSub>
                  </m:oMath>
                </a14:m>
                <a:r>
                  <a:rPr lang="es-PE" dirty="0">
                    <a:solidFill>
                      <a:srgbClr val="836967"/>
                    </a:solidFill>
                  </a:rPr>
                  <a:t> </a:t>
                </a:r>
                <a14:m>
                  <m:oMath xmlns:m="http://schemas.openxmlformats.org/officeDocument/2006/math">
                    <m:sSub>
                      <m:sSubPr>
                        <m:ctrlPr>
                          <a:rPr lang="es-PE" i="1">
                            <a:solidFill>
                              <a:srgbClr val="836967"/>
                            </a:solidFill>
                            <a:latin typeface="Cambria Math" panose="02040503050406030204" pitchFamily="18" charset="0"/>
                          </a:rPr>
                        </m:ctrlPr>
                      </m:sSubPr>
                      <m:e>
                        <m:r>
                          <a:rPr lang="es-PE" i="1">
                            <a:latin typeface="Cambria Math" panose="02040503050406030204" pitchFamily="18" charset="0"/>
                            <a:ea typeface="Cambria Math" panose="02040503050406030204" pitchFamily="18" charset="0"/>
                          </a:rPr>
                          <m:t>𝜀</m:t>
                        </m:r>
                      </m:e>
                      <m:sub>
                        <m:r>
                          <a:rPr lang="es-PE" i="1">
                            <a:latin typeface="Cambria Math" panose="02040503050406030204" pitchFamily="18" charset="0"/>
                          </a:rPr>
                          <m:t>𝑡</m:t>
                        </m:r>
                        <m:r>
                          <a:rPr lang="es-PE" i="1">
                            <a:latin typeface="Cambria Math" panose="02040503050406030204" pitchFamily="18" charset="0"/>
                          </a:rPr>
                          <m:t>−</m:t>
                        </m:r>
                        <m:r>
                          <a:rPr lang="es-PE" b="0" i="1" smtClean="0">
                            <a:latin typeface="Cambria Math" panose="02040503050406030204" pitchFamily="18" charset="0"/>
                          </a:rPr>
                          <m:t>𝑞</m:t>
                        </m:r>
                      </m:sub>
                    </m:sSub>
                  </m:oMath>
                </a14:m>
                <a:endParaRPr lang="es-PE" dirty="0"/>
              </a:p>
            </p:txBody>
          </p:sp>
        </mc:Choice>
        <mc:Fallback xmlns="">
          <p:sp>
            <p:nvSpPr>
              <p:cNvPr id="4" name="CuadroTexto 3">
                <a:extLst>
                  <a:ext uri="{FF2B5EF4-FFF2-40B4-BE49-F238E27FC236}">
                    <a16:creationId xmlns:a16="http://schemas.microsoft.com/office/drawing/2014/main" id="{E5843614-CA68-4A2B-9C6E-215B94F1ED2C}"/>
                  </a:ext>
                </a:extLst>
              </p:cNvPr>
              <p:cNvSpPr txBox="1">
                <a:spLocks noRot="1" noChangeAspect="1" noMove="1" noResize="1" noEditPoints="1" noAdjustHandles="1" noChangeArrowheads="1" noChangeShapeType="1" noTextEdit="1"/>
              </p:cNvSpPr>
              <p:nvPr/>
            </p:nvSpPr>
            <p:spPr>
              <a:xfrm>
                <a:off x="2266695" y="2062793"/>
                <a:ext cx="7798225" cy="298415"/>
              </a:xfrm>
              <a:prstGeom prst="rect">
                <a:avLst/>
              </a:prstGeom>
              <a:blipFill>
                <a:blip r:embed="rId3"/>
                <a:stretch>
                  <a:fillRect l="-1095" t="-24490" b="-42857"/>
                </a:stretch>
              </a:blipFill>
            </p:spPr>
            <p:txBody>
              <a:bodyPr/>
              <a:lstStyle/>
              <a:p>
                <a:r>
                  <a:rPr lang="es-PE">
                    <a:noFill/>
                  </a:rPr>
                  <a:t> </a:t>
                </a:r>
              </a:p>
            </p:txBody>
          </p:sp>
        </mc:Fallback>
      </mc:AlternateContent>
      <p:pic>
        <p:nvPicPr>
          <p:cNvPr id="7" name="Imagen 6">
            <a:extLst>
              <a:ext uri="{FF2B5EF4-FFF2-40B4-BE49-F238E27FC236}">
                <a16:creationId xmlns:a16="http://schemas.microsoft.com/office/drawing/2014/main" id="{8F5F2B96-E8DC-4D5A-B486-71F98DCBF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grpSp>
        <p:nvGrpSpPr>
          <p:cNvPr id="17" name="Grupo 16">
            <a:extLst>
              <a:ext uri="{FF2B5EF4-FFF2-40B4-BE49-F238E27FC236}">
                <a16:creationId xmlns:a16="http://schemas.microsoft.com/office/drawing/2014/main" id="{B6431C2D-DC9D-4514-B1F2-15EA36EC1B57}"/>
              </a:ext>
            </a:extLst>
          </p:cNvPr>
          <p:cNvGrpSpPr/>
          <p:nvPr/>
        </p:nvGrpSpPr>
        <p:grpSpPr>
          <a:xfrm>
            <a:off x="2992755" y="3754535"/>
            <a:ext cx="5087938" cy="2571750"/>
            <a:chOff x="1285875" y="3525935"/>
            <a:chExt cx="5087938" cy="2571750"/>
          </a:xfrm>
        </p:grpSpPr>
        <p:pic>
          <p:nvPicPr>
            <p:cNvPr id="8" name="Imagen 7">
              <a:extLst>
                <a:ext uri="{FF2B5EF4-FFF2-40B4-BE49-F238E27FC236}">
                  <a16:creationId xmlns:a16="http://schemas.microsoft.com/office/drawing/2014/main" id="{B629AF03-256D-48B5-AE02-D554ABD4A823}"/>
                </a:ext>
              </a:extLst>
            </p:cNvPr>
            <p:cNvPicPr>
              <a:picLocks noChangeAspect="1"/>
            </p:cNvPicPr>
            <p:nvPr/>
          </p:nvPicPr>
          <p:blipFill rotWithShape="1">
            <a:blip r:embed="rId5"/>
            <a:srcRect l="10870"/>
            <a:stretch/>
          </p:blipFill>
          <p:spPr>
            <a:xfrm>
              <a:off x="1285875" y="3564035"/>
              <a:ext cx="195262" cy="2533650"/>
            </a:xfrm>
            <a:prstGeom prst="rect">
              <a:avLst/>
            </a:prstGeom>
          </p:spPr>
        </p:pic>
        <p:pic>
          <p:nvPicPr>
            <p:cNvPr id="10" name="Imagen 9">
              <a:extLst>
                <a:ext uri="{FF2B5EF4-FFF2-40B4-BE49-F238E27FC236}">
                  <a16:creationId xmlns:a16="http://schemas.microsoft.com/office/drawing/2014/main" id="{BFEB454E-59AD-4ECA-9EAA-0F0C297AC1C0}"/>
                </a:ext>
              </a:extLst>
            </p:cNvPr>
            <p:cNvPicPr>
              <a:picLocks noChangeAspect="1"/>
            </p:cNvPicPr>
            <p:nvPr/>
          </p:nvPicPr>
          <p:blipFill>
            <a:blip r:embed="rId6"/>
            <a:stretch>
              <a:fillRect/>
            </a:stretch>
          </p:blipFill>
          <p:spPr>
            <a:xfrm>
              <a:off x="1679575" y="3564035"/>
              <a:ext cx="2266950" cy="1085850"/>
            </a:xfrm>
            <a:prstGeom prst="rect">
              <a:avLst/>
            </a:prstGeom>
          </p:spPr>
        </p:pic>
        <p:pic>
          <p:nvPicPr>
            <p:cNvPr id="12" name="Imagen 11">
              <a:extLst>
                <a:ext uri="{FF2B5EF4-FFF2-40B4-BE49-F238E27FC236}">
                  <a16:creationId xmlns:a16="http://schemas.microsoft.com/office/drawing/2014/main" id="{0E549D05-948F-48DF-AB58-B3B54E9CAFC1}"/>
                </a:ext>
              </a:extLst>
            </p:cNvPr>
            <p:cNvPicPr>
              <a:picLocks noChangeAspect="1"/>
            </p:cNvPicPr>
            <p:nvPr/>
          </p:nvPicPr>
          <p:blipFill rotWithShape="1">
            <a:blip r:embed="rId7"/>
            <a:srcRect l="712" r="1" b="1515"/>
            <a:stretch/>
          </p:blipFill>
          <p:spPr>
            <a:xfrm>
              <a:off x="1733551" y="4830860"/>
              <a:ext cx="2212974" cy="1135063"/>
            </a:xfrm>
            <a:prstGeom prst="rect">
              <a:avLst/>
            </a:prstGeom>
          </p:spPr>
        </p:pic>
        <p:pic>
          <p:nvPicPr>
            <p:cNvPr id="14" name="Imagen 13">
              <a:extLst>
                <a:ext uri="{FF2B5EF4-FFF2-40B4-BE49-F238E27FC236}">
                  <a16:creationId xmlns:a16="http://schemas.microsoft.com/office/drawing/2014/main" id="{55458913-E7FB-4CE0-A3A9-37457B6F6D85}"/>
                </a:ext>
              </a:extLst>
            </p:cNvPr>
            <p:cNvPicPr>
              <a:picLocks noChangeAspect="1"/>
            </p:cNvPicPr>
            <p:nvPr/>
          </p:nvPicPr>
          <p:blipFill>
            <a:blip r:embed="rId8"/>
            <a:stretch>
              <a:fillRect/>
            </a:stretch>
          </p:blipFill>
          <p:spPr>
            <a:xfrm>
              <a:off x="4144963" y="3525935"/>
              <a:ext cx="2209800" cy="1123950"/>
            </a:xfrm>
            <a:prstGeom prst="rect">
              <a:avLst/>
            </a:prstGeom>
          </p:spPr>
        </p:pic>
        <p:pic>
          <p:nvPicPr>
            <p:cNvPr id="16" name="Imagen 15">
              <a:extLst>
                <a:ext uri="{FF2B5EF4-FFF2-40B4-BE49-F238E27FC236}">
                  <a16:creationId xmlns:a16="http://schemas.microsoft.com/office/drawing/2014/main" id="{D8DC356E-51D7-492B-8CE9-3BA41B583195}"/>
                </a:ext>
              </a:extLst>
            </p:cNvPr>
            <p:cNvPicPr>
              <a:picLocks noChangeAspect="1"/>
            </p:cNvPicPr>
            <p:nvPr/>
          </p:nvPicPr>
          <p:blipFill>
            <a:blip r:embed="rId9"/>
            <a:stretch>
              <a:fillRect/>
            </a:stretch>
          </p:blipFill>
          <p:spPr>
            <a:xfrm>
              <a:off x="4125913" y="4830860"/>
              <a:ext cx="2247900" cy="1133475"/>
            </a:xfrm>
            <a:prstGeom prst="rect">
              <a:avLst/>
            </a:prstGeom>
          </p:spPr>
        </p:pic>
      </p:grpSp>
      <p:sp>
        <p:nvSpPr>
          <p:cNvPr id="18" name="CuadroTexto 17">
            <a:extLst>
              <a:ext uri="{FF2B5EF4-FFF2-40B4-BE49-F238E27FC236}">
                <a16:creationId xmlns:a16="http://schemas.microsoft.com/office/drawing/2014/main" id="{A20637BB-EC92-450B-8F89-1DA17A829114}"/>
              </a:ext>
            </a:extLst>
          </p:cNvPr>
          <p:cNvSpPr txBox="1"/>
          <p:nvPr/>
        </p:nvSpPr>
        <p:spPr>
          <a:xfrm>
            <a:off x="4097431" y="3025514"/>
            <a:ext cx="3470723" cy="400110"/>
          </a:xfrm>
          <a:prstGeom prst="rect">
            <a:avLst/>
          </a:prstGeom>
          <a:noFill/>
        </p:spPr>
        <p:txBody>
          <a:bodyPr wrap="square">
            <a:spAutoFit/>
          </a:bodyPr>
          <a:lstStyle/>
          <a:p>
            <a:r>
              <a:rPr lang="es-PE" sz="2000" b="1" dirty="0"/>
              <a:t>Modelo ARIMA(1,0,1)</a:t>
            </a:r>
          </a:p>
        </p:txBody>
      </p:sp>
    </p:spTree>
    <p:extLst>
      <p:ext uri="{BB962C8B-B14F-4D97-AF65-F5344CB8AC3E}">
        <p14:creationId xmlns:p14="http://schemas.microsoft.com/office/powerpoint/2010/main" val="1917804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6929682-1CB8-41A1-BADB-6FB0FE077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pic>
        <p:nvPicPr>
          <p:cNvPr id="4" name="Imagen 3">
            <a:extLst>
              <a:ext uri="{FF2B5EF4-FFF2-40B4-BE49-F238E27FC236}">
                <a16:creationId xmlns:a16="http://schemas.microsoft.com/office/drawing/2014/main" id="{9CAD432C-08F8-4481-A383-7B783CE67005}"/>
              </a:ext>
            </a:extLst>
          </p:cNvPr>
          <p:cNvPicPr>
            <a:picLocks noChangeAspect="1"/>
          </p:cNvPicPr>
          <p:nvPr/>
        </p:nvPicPr>
        <p:blipFill>
          <a:blip r:embed="rId3"/>
          <a:stretch>
            <a:fillRect/>
          </a:stretch>
        </p:blipFill>
        <p:spPr>
          <a:xfrm>
            <a:off x="2774153" y="2208049"/>
            <a:ext cx="5794376" cy="2024063"/>
          </a:xfrm>
          <a:prstGeom prst="rect">
            <a:avLst/>
          </a:prstGeom>
        </p:spPr>
      </p:pic>
      <p:sp>
        <p:nvSpPr>
          <p:cNvPr id="5" name="CuadroTexto 4">
            <a:extLst>
              <a:ext uri="{FF2B5EF4-FFF2-40B4-BE49-F238E27FC236}">
                <a16:creationId xmlns:a16="http://schemas.microsoft.com/office/drawing/2014/main" id="{5B30B81D-3459-47AE-87A0-A106BAFF04EE}"/>
              </a:ext>
            </a:extLst>
          </p:cNvPr>
          <p:cNvSpPr txBox="1"/>
          <p:nvPr/>
        </p:nvSpPr>
        <p:spPr>
          <a:xfrm>
            <a:off x="562131" y="1443841"/>
            <a:ext cx="10218420" cy="3970318"/>
          </a:xfrm>
          <a:prstGeom prst="rect">
            <a:avLst/>
          </a:prstGeom>
          <a:noFill/>
        </p:spPr>
        <p:txBody>
          <a:bodyPr wrap="square">
            <a:spAutoFit/>
          </a:bodyPr>
          <a:lstStyle/>
          <a:p>
            <a:r>
              <a:rPr lang="es-PE" i="1" dirty="0"/>
              <a:t>Los patrones de </a:t>
            </a:r>
            <a:r>
              <a:rPr lang="es-PE" b="1" i="1" dirty="0"/>
              <a:t>autocorrelación y correlación </a:t>
            </a:r>
            <a:r>
              <a:rPr lang="es-PE" i="1" dirty="0"/>
              <a:t>para los proceso de promedio móvil autorregresivos pueden resumirse de la siguiente manera:</a:t>
            </a:r>
          </a:p>
          <a:p>
            <a:endParaRPr lang="es-PE" i="1" dirty="0"/>
          </a:p>
          <a:p>
            <a:endParaRPr lang="es-PE" i="1" dirty="0"/>
          </a:p>
          <a:p>
            <a:endParaRPr lang="es-PE" i="1" dirty="0"/>
          </a:p>
          <a:p>
            <a:endParaRPr lang="es-PE" i="1" dirty="0"/>
          </a:p>
          <a:p>
            <a:endParaRPr lang="es-PE" i="1" dirty="0"/>
          </a:p>
          <a:p>
            <a:endParaRPr lang="es-PE" i="1" dirty="0"/>
          </a:p>
          <a:p>
            <a:endParaRPr lang="es-PE" i="1" dirty="0"/>
          </a:p>
          <a:p>
            <a:endParaRPr lang="es-PE" i="1" dirty="0"/>
          </a:p>
          <a:p>
            <a:endParaRPr lang="es-PE" i="1" dirty="0"/>
          </a:p>
          <a:p>
            <a:r>
              <a:rPr lang="es-PE" i="1" dirty="0"/>
              <a:t>El número de los términos autorregresivos y de promedio móvil (órdenes p y q) en un modelo ARIMA se determina a partir de los patrones de las autocorrelaciones y de las autocorrelaciones parciales. En la práctica, los valores de p y q rara vez exceden a 2.</a:t>
            </a:r>
          </a:p>
        </p:txBody>
      </p:sp>
    </p:spTree>
    <p:extLst>
      <p:ext uri="{BB962C8B-B14F-4D97-AF65-F5344CB8AC3E}">
        <p14:creationId xmlns:p14="http://schemas.microsoft.com/office/powerpoint/2010/main" val="328054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B63E3E7-839E-43F8-AC3F-7C16CA4E0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4" name="CuadroTexto 3">
            <a:extLst>
              <a:ext uri="{FF2B5EF4-FFF2-40B4-BE49-F238E27FC236}">
                <a16:creationId xmlns:a16="http://schemas.microsoft.com/office/drawing/2014/main" id="{13CCFECF-CA3F-47EB-A5DE-2FC6A2B6DC28}"/>
              </a:ext>
            </a:extLst>
          </p:cNvPr>
          <p:cNvSpPr txBox="1"/>
          <p:nvPr/>
        </p:nvSpPr>
        <p:spPr>
          <a:xfrm>
            <a:off x="655320" y="477398"/>
            <a:ext cx="10012680" cy="2862322"/>
          </a:xfrm>
          <a:prstGeom prst="rect">
            <a:avLst/>
          </a:prstGeom>
          <a:noFill/>
        </p:spPr>
        <p:txBody>
          <a:bodyPr wrap="square">
            <a:spAutoFit/>
          </a:bodyPr>
          <a:lstStyle/>
          <a:p>
            <a:r>
              <a:rPr lang="es-PE" i="1" dirty="0"/>
              <a:t>RESUMEN:</a:t>
            </a:r>
          </a:p>
          <a:p>
            <a:endParaRPr lang="es-PE" i="1" dirty="0"/>
          </a:p>
          <a:p>
            <a:pPr marL="285750" indent="-285750">
              <a:buFont typeface="Arial" panose="020B0604020202020204" pitchFamily="34" charset="0"/>
              <a:buChar char="•"/>
            </a:pPr>
            <a:r>
              <a:rPr lang="es-PE" i="1" dirty="0"/>
              <a:t>Si las autocorrelaciones de la muestra se desvanecen exponencialmente acero y las autocorrelaciones parciales de la muestra se cortan, el modelo requerirá términos autorregresivos (AR).</a:t>
            </a:r>
          </a:p>
          <a:p>
            <a:pPr marL="285750" indent="-285750">
              <a:buFont typeface="Arial" panose="020B0604020202020204" pitchFamily="34" charset="0"/>
              <a:buChar char="•"/>
            </a:pPr>
            <a:r>
              <a:rPr lang="es-PE" i="1" dirty="0"/>
              <a:t>Si las autocorrelaciones de la muestra se cortan y las autocorrelaciones parciales de muestra se desvanecen, el modelo requerirá términos de promedio móvil (MA). </a:t>
            </a:r>
          </a:p>
          <a:p>
            <a:pPr marL="285750" indent="-285750">
              <a:buFont typeface="Arial" panose="020B0604020202020204" pitchFamily="34" charset="0"/>
              <a:buChar char="•"/>
            </a:pPr>
            <a:r>
              <a:rPr lang="es-PE" i="1" dirty="0"/>
              <a:t>Si las autocorrelaciones de la muestra y las autocorrelaciones parciales se desvanecen, se indican términos tanto autorregresivos como de promedio móvil (ARMA).</a:t>
            </a:r>
          </a:p>
          <a:p>
            <a:pPr marL="285750" indent="-285750">
              <a:buFont typeface="Arial" panose="020B0604020202020204" pitchFamily="34" charset="0"/>
              <a:buChar char="•"/>
            </a:pPr>
            <a:r>
              <a:rPr lang="es-PE" dirty="0"/>
              <a:t>Al contar el número de autocorrelaciones y autocorrelaciones parciales significativas de la muestra, podrá determinarse las órdenes de MA y AR.</a:t>
            </a:r>
          </a:p>
        </p:txBody>
      </p:sp>
    </p:spTree>
    <p:extLst>
      <p:ext uri="{BB962C8B-B14F-4D97-AF65-F5344CB8AC3E}">
        <p14:creationId xmlns:p14="http://schemas.microsoft.com/office/powerpoint/2010/main" val="2143070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4D89CC3-B061-4C2F-BC5D-CADD1DE1E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3" name="CuadroTexto 2">
            <a:extLst>
              <a:ext uri="{FF2B5EF4-FFF2-40B4-BE49-F238E27FC236}">
                <a16:creationId xmlns:a16="http://schemas.microsoft.com/office/drawing/2014/main" id="{D2293D20-45A8-41D9-B9A3-73894F0BF5DB}"/>
              </a:ext>
            </a:extLst>
          </p:cNvPr>
          <p:cNvSpPr txBox="1"/>
          <p:nvPr/>
        </p:nvSpPr>
        <p:spPr>
          <a:xfrm>
            <a:off x="426720" y="241907"/>
            <a:ext cx="6835140" cy="461665"/>
          </a:xfrm>
          <a:prstGeom prst="rect">
            <a:avLst/>
          </a:prstGeom>
          <a:noFill/>
        </p:spPr>
        <p:txBody>
          <a:bodyPr wrap="square">
            <a:spAutoFit/>
          </a:bodyPr>
          <a:lstStyle/>
          <a:p>
            <a:r>
              <a:rPr lang="es-PE" sz="2400" b="1" i="1" dirty="0">
                <a:solidFill>
                  <a:srgbClr val="0070C0"/>
                </a:solidFill>
              </a:rPr>
              <a:t>Etapa2: Estimación de los parámetros del modelo</a:t>
            </a:r>
          </a:p>
        </p:txBody>
      </p:sp>
      <p:sp>
        <p:nvSpPr>
          <p:cNvPr id="4" name="CuadroTexto 3">
            <a:extLst>
              <a:ext uri="{FF2B5EF4-FFF2-40B4-BE49-F238E27FC236}">
                <a16:creationId xmlns:a16="http://schemas.microsoft.com/office/drawing/2014/main" id="{B5789132-53D9-40BC-A0F0-2523D28F7FBD}"/>
              </a:ext>
            </a:extLst>
          </p:cNvPr>
          <p:cNvSpPr txBox="1"/>
          <p:nvPr/>
        </p:nvSpPr>
        <p:spPr>
          <a:xfrm>
            <a:off x="426720" y="926800"/>
            <a:ext cx="10241280" cy="3139321"/>
          </a:xfrm>
          <a:prstGeom prst="rect">
            <a:avLst/>
          </a:prstGeom>
          <a:noFill/>
        </p:spPr>
        <p:txBody>
          <a:bodyPr wrap="square">
            <a:spAutoFit/>
          </a:bodyPr>
          <a:lstStyle/>
          <a:p>
            <a:pPr marL="285750" indent="-285750">
              <a:buFont typeface="Arial" panose="020B0604020202020204" pitchFamily="34" charset="0"/>
              <a:buChar char="•"/>
            </a:pPr>
            <a:r>
              <a:rPr lang="es-PE" i="1" dirty="0"/>
              <a:t>Una vez que se haya seleccionado un modelo tentativo, deben estimarse los parámetros para dicho modelo.</a:t>
            </a:r>
          </a:p>
          <a:p>
            <a:pPr marL="285750" indent="-285750">
              <a:buFont typeface="Arial" panose="020B0604020202020204" pitchFamily="34" charset="0"/>
              <a:buChar char="•"/>
            </a:pPr>
            <a:r>
              <a:rPr lang="es-PE" i="1" dirty="0"/>
              <a:t>Los parámetros en los modelos ARIMA se estiman al minimizar la suma de los cuadrados en los errores de ajuste. En general, estos estimados de los mínimos cuadrados deben obtenerse mediante un procedimiento no lineal de mínimos cuadrados, que consiste en un algoritmo que encuentra el mínimo de la suma de la función de errores cuadrados.</a:t>
            </a:r>
          </a:p>
          <a:p>
            <a:pPr marL="285750" indent="-285750">
              <a:buFont typeface="Arial" panose="020B0604020202020204" pitchFamily="34" charset="0"/>
              <a:buChar char="•"/>
            </a:pPr>
            <a:r>
              <a:rPr lang="es-PE" i="1" dirty="0"/>
              <a:t>Después que se hayan determinado los estimados de los mínimos cuadrados y sus errores estándar, los valores de t pueden construirse e interpretarse como se hace usualmente. </a:t>
            </a:r>
          </a:p>
          <a:p>
            <a:pPr marL="285750" indent="-285750">
              <a:buFont typeface="Arial" panose="020B0604020202020204" pitchFamily="34" charset="0"/>
              <a:buChar char="•"/>
            </a:pPr>
            <a:r>
              <a:rPr lang="es-PE" i="1" dirty="0"/>
              <a:t>Los parámetros que se juzgan de manera significativa como distintos de cero, se conservan en el modelo ajustado; pero se desechan los parámetros que no son significativos.</a:t>
            </a:r>
          </a:p>
          <a:p>
            <a:endParaRPr lang="es-PE" i="1" dirty="0"/>
          </a:p>
        </p:txBody>
      </p:sp>
    </p:spTree>
    <p:extLst>
      <p:ext uri="{BB962C8B-B14F-4D97-AF65-F5344CB8AC3E}">
        <p14:creationId xmlns:p14="http://schemas.microsoft.com/office/powerpoint/2010/main" val="2623710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D3EAA44-FEFD-4B63-8CCE-7596FCD46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3" name="CuadroTexto 2">
            <a:extLst>
              <a:ext uri="{FF2B5EF4-FFF2-40B4-BE49-F238E27FC236}">
                <a16:creationId xmlns:a16="http://schemas.microsoft.com/office/drawing/2014/main" id="{56283A9A-D5AC-4DAE-8B6E-96B1E9FD422F}"/>
              </a:ext>
            </a:extLst>
          </p:cNvPr>
          <p:cNvSpPr txBox="1"/>
          <p:nvPr/>
        </p:nvSpPr>
        <p:spPr>
          <a:xfrm>
            <a:off x="426720" y="241907"/>
            <a:ext cx="6835140" cy="461665"/>
          </a:xfrm>
          <a:prstGeom prst="rect">
            <a:avLst/>
          </a:prstGeom>
          <a:noFill/>
        </p:spPr>
        <p:txBody>
          <a:bodyPr wrap="square">
            <a:spAutoFit/>
          </a:bodyPr>
          <a:lstStyle/>
          <a:p>
            <a:r>
              <a:rPr lang="es-PE" sz="2400" b="1" i="1" dirty="0">
                <a:solidFill>
                  <a:srgbClr val="0070C0"/>
                </a:solidFill>
              </a:rPr>
              <a:t>Etapa3: Diagnóstico de Verificación</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7328723-7B7B-456E-A379-72747C43C0EF}"/>
                  </a:ext>
                </a:extLst>
              </p:cNvPr>
              <p:cNvSpPr txBox="1"/>
              <p:nvPr/>
            </p:nvSpPr>
            <p:spPr>
              <a:xfrm>
                <a:off x="426720" y="926800"/>
                <a:ext cx="10241280" cy="4269630"/>
              </a:xfrm>
              <a:prstGeom prst="rect">
                <a:avLst/>
              </a:prstGeom>
              <a:noFill/>
            </p:spPr>
            <p:txBody>
              <a:bodyPr wrap="square">
                <a:spAutoFit/>
              </a:bodyPr>
              <a:lstStyle/>
              <a:p>
                <a:pPr marL="285750" indent="-285750">
                  <a:buFont typeface="Arial" panose="020B0604020202020204" pitchFamily="34" charset="0"/>
                  <a:buChar char="•"/>
                </a:pPr>
                <a:r>
                  <a:rPr lang="es-PE" i="1" dirty="0"/>
                  <a:t>Antes de usar el modelo para pronosticar, el analista debe verificar si es adecuado:</a:t>
                </a:r>
              </a:p>
              <a:p>
                <a:endParaRPr lang="es-PE" i="1" dirty="0"/>
              </a:p>
              <a:p>
                <a:r>
                  <a:rPr lang="es-PE" i="1" dirty="0"/>
                  <a:t>El estadístico de Q de Box-Pierce modificado:</a:t>
                </a:r>
              </a:p>
              <a:p>
                <a:endParaRPr lang="es-PE" i="1" dirty="0"/>
              </a:p>
              <a:p>
                <a:endParaRPr lang="es-PE" i="1" dirty="0"/>
              </a:p>
              <a:p>
                <a:endParaRPr lang="es-PE" i="1" dirty="0"/>
              </a:p>
              <a:p>
                <a14:m>
                  <m:oMath xmlns:m="http://schemas.openxmlformats.org/officeDocument/2006/math">
                    <m:r>
                      <a:rPr lang="es-PE" b="0" i="1" smtClean="0">
                        <a:latin typeface="Cambria Math" panose="02040503050406030204" pitchFamily="18" charset="0"/>
                      </a:rPr>
                      <m:t>𝑛</m:t>
                    </m:r>
                  </m:oMath>
                </a14:m>
                <a:r>
                  <a:rPr lang="es-PE" i="1" dirty="0"/>
                  <a:t> : Número de observaciones de la serie.</a:t>
                </a:r>
              </a:p>
              <a:p>
                <a14:m>
                  <m:oMath xmlns:m="http://schemas.openxmlformats.org/officeDocument/2006/math">
                    <m:r>
                      <a:rPr lang="es-PE" b="0" i="1" smtClean="0">
                        <a:latin typeface="Cambria Math" panose="02040503050406030204" pitchFamily="18" charset="0"/>
                      </a:rPr>
                      <m:t>𝑘</m:t>
                    </m:r>
                  </m:oMath>
                </a14:m>
                <a:r>
                  <a:rPr lang="es-PE" i="1" dirty="0"/>
                  <a:t>: Número máximo de retrasos verificados (12,24,36,48).</a:t>
                </a:r>
              </a:p>
              <a:p>
                <a14:m>
                  <m:oMath xmlns:m="http://schemas.openxmlformats.org/officeDocument/2006/math">
                    <m:sSub>
                      <m:sSubPr>
                        <m:ctrlPr>
                          <a:rPr lang="es-PE" b="0" i="1" smtClean="0">
                            <a:latin typeface="Cambria Math" panose="02040503050406030204" pitchFamily="18" charset="0"/>
                          </a:rPr>
                        </m:ctrlPr>
                      </m:sSubPr>
                      <m:e>
                        <m:r>
                          <a:rPr lang="es-PE" b="0" i="1" smtClean="0">
                            <a:latin typeface="Cambria Math" panose="02040503050406030204" pitchFamily="18" charset="0"/>
                          </a:rPr>
                          <m:t>𝑟</m:t>
                        </m:r>
                      </m:e>
                      <m:sub>
                        <m:r>
                          <a:rPr lang="es-PE" b="0" i="1" smtClean="0">
                            <a:latin typeface="Cambria Math" panose="02040503050406030204" pitchFamily="18" charset="0"/>
                          </a:rPr>
                          <m:t>𝑗</m:t>
                        </m:r>
                      </m:sub>
                    </m:sSub>
                  </m:oMath>
                </a14:m>
                <a:r>
                  <a:rPr lang="es-PE" i="1" dirty="0"/>
                  <a:t> : Autocorrelación muestral de los residuos en el desfasamiento </a:t>
                </a:r>
                <a14:m>
                  <m:oMath xmlns:m="http://schemas.openxmlformats.org/officeDocument/2006/math">
                    <m:r>
                      <m:rPr>
                        <m:brk m:alnAt="23"/>
                      </m:rPr>
                      <a:rPr lang="es-PE" i="1">
                        <a:latin typeface="Cambria Math" panose="02040503050406030204" pitchFamily="18" charset="0"/>
                      </a:rPr>
                      <m:t>𝑗</m:t>
                    </m:r>
                  </m:oMath>
                </a14:m>
                <a:r>
                  <a:rPr lang="es-PE" i="1" dirty="0"/>
                  <a:t>.</a:t>
                </a:r>
              </a:p>
              <a:p>
                <a14:m>
                  <m:oMath xmlns:m="http://schemas.openxmlformats.org/officeDocument/2006/math">
                    <m:r>
                      <a:rPr lang="es-PE" b="0" i="1" smtClean="0">
                        <a:latin typeface="Cambria Math" panose="02040503050406030204" pitchFamily="18" charset="0"/>
                      </a:rPr>
                      <m:t>𝑑</m:t>
                    </m:r>
                  </m:oMath>
                </a14:m>
                <a:r>
                  <a:rPr lang="es-PE" i="1" dirty="0"/>
                  <a:t>: Grado de diferenciación para obtener una serie estacionaria.</a:t>
                </a:r>
              </a:p>
              <a:p>
                <a:endParaRPr lang="es-PE" i="1" dirty="0"/>
              </a:p>
              <a:p>
                <a:r>
                  <a:rPr lang="es-PE" i="1" dirty="0"/>
                  <a:t>Si el valor calculado Q es mayor que ji-cuadrad con k-p-q grados de libertad, el modelo es inadecuado.</a:t>
                </a:r>
              </a:p>
              <a:p>
                <a:endParaRPr lang="es-PE" i="1" dirty="0"/>
              </a:p>
              <a:p>
                <a:endParaRPr lang="es-PE" i="1" dirty="0"/>
              </a:p>
              <a:p>
                <a:endParaRPr lang="es-PE" i="1" dirty="0"/>
              </a:p>
            </p:txBody>
          </p:sp>
        </mc:Choice>
        <mc:Fallback xmlns="">
          <p:sp>
            <p:nvSpPr>
              <p:cNvPr id="4" name="CuadroTexto 3">
                <a:extLst>
                  <a:ext uri="{FF2B5EF4-FFF2-40B4-BE49-F238E27FC236}">
                    <a16:creationId xmlns:a16="http://schemas.microsoft.com/office/drawing/2014/main" id="{C7328723-7B7B-456E-A379-72747C43C0EF}"/>
                  </a:ext>
                </a:extLst>
              </p:cNvPr>
              <p:cNvSpPr txBox="1">
                <a:spLocks noRot="1" noChangeAspect="1" noMove="1" noResize="1" noEditPoints="1" noAdjustHandles="1" noChangeArrowheads="1" noChangeShapeType="1" noTextEdit="1"/>
              </p:cNvSpPr>
              <p:nvPr/>
            </p:nvSpPr>
            <p:spPr>
              <a:xfrm>
                <a:off x="426720" y="926800"/>
                <a:ext cx="10241280" cy="4269630"/>
              </a:xfrm>
              <a:prstGeom prst="rect">
                <a:avLst/>
              </a:prstGeom>
              <a:blipFill>
                <a:blip r:embed="rId3"/>
                <a:stretch>
                  <a:fillRect l="-476" t="-71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535BC7A-77C1-48E8-8BCB-3C701EBB7393}"/>
                  </a:ext>
                </a:extLst>
              </p:cNvPr>
              <p:cNvSpPr txBox="1"/>
              <p:nvPr/>
            </p:nvSpPr>
            <p:spPr>
              <a:xfrm>
                <a:off x="4869180" y="1501140"/>
                <a:ext cx="3882794" cy="815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b="0" i="1" smtClean="0">
                          <a:latin typeface="Cambria Math" panose="02040503050406030204" pitchFamily="18" charset="0"/>
                        </a:rPr>
                        <m:t>𝑄</m:t>
                      </m:r>
                      <m:r>
                        <a:rPr lang="es-PE" b="0" i="1" smtClean="0">
                          <a:latin typeface="Cambria Math" panose="02040503050406030204" pitchFamily="18" charset="0"/>
                        </a:rPr>
                        <m:t>=</m:t>
                      </m:r>
                      <m:d>
                        <m:dPr>
                          <m:ctrlPr>
                            <a:rPr lang="es-PE" b="0" i="1" smtClean="0">
                              <a:latin typeface="Cambria Math" panose="02040503050406030204" pitchFamily="18" charset="0"/>
                            </a:rPr>
                          </m:ctrlPr>
                        </m:dPr>
                        <m:e>
                          <m:r>
                            <a:rPr lang="es-PE" b="0" i="1" smtClean="0">
                              <a:latin typeface="Cambria Math" panose="02040503050406030204" pitchFamily="18" charset="0"/>
                            </a:rPr>
                            <m:t>𝑛</m:t>
                          </m:r>
                          <m:r>
                            <a:rPr lang="es-PE" b="0" i="1" smtClean="0">
                              <a:latin typeface="Cambria Math" panose="02040503050406030204" pitchFamily="18" charset="0"/>
                            </a:rPr>
                            <m:t>−</m:t>
                          </m:r>
                          <m:r>
                            <a:rPr lang="es-PE" b="0" i="1" smtClean="0">
                              <a:latin typeface="Cambria Math" panose="02040503050406030204" pitchFamily="18" charset="0"/>
                            </a:rPr>
                            <m:t>𝑑</m:t>
                          </m:r>
                        </m:e>
                      </m:d>
                      <m:r>
                        <a:rPr lang="es-PE" b="0" i="1" smtClean="0">
                          <a:latin typeface="Cambria Math" panose="02040503050406030204" pitchFamily="18" charset="0"/>
                        </a:rPr>
                        <m:t>(</m:t>
                      </m:r>
                      <m:r>
                        <a:rPr lang="es-PE" b="0" i="1" smtClean="0">
                          <a:latin typeface="Cambria Math" panose="02040503050406030204" pitchFamily="18" charset="0"/>
                        </a:rPr>
                        <m:t>𝑛</m:t>
                      </m:r>
                      <m:r>
                        <a:rPr lang="es-PE" b="0" i="1" smtClean="0">
                          <a:latin typeface="Cambria Math" panose="02040503050406030204" pitchFamily="18" charset="0"/>
                        </a:rPr>
                        <m:t>−</m:t>
                      </m:r>
                      <m:r>
                        <a:rPr lang="es-PE" b="0" i="1" smtClean="0">
                          <a:latin typeface="Cambria Math" panose="02040503050406030204" pitchFamily="18" charset="0"/>
                        </a:rPr>
                        <m:t>𝑑</m:t>
                      </m:r>
                      <m:r>
                        <a:rPr lang="es-PE" b="0" i="1" smtClean="0">
                          <a:latin typeface="Cambria Math" panose="02040503050406030204" pitchFamily="18" charset="0"/>
                        </a:rPr>
                        <m:t>++2)</m:t>
                      </m:r>
                      <m:nary>
                        <m:naryPr>
                          <m:chr m:val="∑"/>
                          <m:ctrlPr>
                            <a:rPr lang="es-PE" b="0" i="1" smtClean="0">
                              <a:latin typeface="Cambria Math" panose="02040503050406030204" pitchFamily="18" charset="0"/>
                            </a:rPr>
                          </m:ctrlPr>
                        </m:naryPr>
                        <m:sub>
                          <m:r>
                            <m:rPr>
                              <m:brk m:alnAt="23"/>
                            </m:rPr>
                            <a:rPr lang="es-PE" b="0" i="1" smtClean="0">
                              <a:latin typeface="Cambria Math" panose="02040503050406030204" pitchFamily="18" charset="0"/>
                            </a:rPr>
                            <m:t>𝑗</m:t>
                          </m:r>
                          <m:r>
                            <a:rPr lang="es-PE" b="0" i="1" smtClean="0">
                              <a:latin typeface="Cambria Math" panose="02040503050406030204" pitchFamily="18" charset="0"/>
                            </a:rPr>
                            <m:t>=1</m:t>
                          </m:r>
                        </m:sub>
                        <m:sup>
                          <m:r>
                            <a:rPr lang="es-PE" b="0" i="1" smtClean="0">
                              <a:latin typeface="Cambria Math" panose="02040503050406030204" pitchFamily="18" charset="0"/>
                            </a:rPr>
                            <m:t>𝑘</m:t>
                          </m:r>
                        </m:sup>
                        <m:e>
                          <m:f>
                            <m:fPr>
                              <m:ctrlPr>
                                <a:rPr lang="es-PE" b="0" i="1" smtClean="0">
                                  <a:latin typeface="Cambria Math" panose="02040503050406030204" pitchFamily="18" charset="0"/>
                                </a:rPr>
                              </m:ctrlPr>
                            </m:fPr>
                            <m:num>
                              <m:sSup>
                                <m:sSupPr>
                                  <m:ctrlPr>
                                    <a:rPr lang="es-PE" b="0" i="1" smtClean="0">
                                      <a:latin typeface="Cambria Math" panose="02040503050406030204" pitchFamily="18" charset="0"/>
                                    </a:rPr>
                                  </m:ctrlPr>
                                </m:sSupPr>
                                <m:e>
                                  <m:sSub>
                                    <m:sSubPr>
                                      <m:ctrlPr>
                                        <a:rPr lang="es-PE" b="0" i="1" smtClean="0">
                                          <a:latin typeface="Cambria Math" panose="02040503050406030204" pitchFamily="18" charset="0"/>
                                        </a:rPr>
                                      </m:ctrlPr>
                                    </m:sSubPr>
                                    <m:e>
                                      <m:r>
                                        <a:rPr lang="es-PE" b="0" i="1" smtClean="0">
                                          <a:latin typeface="Cambria Math" panose="02040503050406030204" pitchFamily="18" charset="0"/>
                                        </a:rPr>
                                        <m:t>𝑟</m:t>
                                      </m:r>
                                    </m:e>
                                    <m:sub>
                                      <m:r>
                                        <a:rPr lang="es-PE" b="0" i="1" smtClean="0">
                                          <a:latin typeface="Cambria Math" panose="02040503050406030204" pitchFamily="18" charset="0"/>
                                        </a:rPr>
                                        <m:t>𝑗</m:t>
                                      </m:r>
                                    </m:sub>
                                  </m:sSub>
                                </m:e>
                                <m:sup>
                                  <m:r>
                                    <a:rPr lang="es-PE" b="0" i="1" smtClean="0">
                                      <a:latin typeface="Cambria Math" panose="02040503050406030204" pitchFamily="18" charset="0"/>
                                    </a:rPr>
                                    <m:t>2</m:t>
                                  </m:r>
                                </m:sup>
                              </m:sSup>
                            </m:num>
                            <m:den>
                              <m:r>
                                <a:rPr lang="es-PE" b="0" i="1" smtClean="0">
                                  <a:latin typeface="Cambria Math" panose="02040503050406030204" pitchFamily="18" charset="0"/>
                                </a:rPr>
                                <m:t>𝑛</m:t>
                              </m:r>
                              <m:r>
                                <a:rPr lang="es-PE" b="0" i="1" smtClean="0">
                                  <a:latin typeface="Cambria Math" panose="02040503050406030204" pitchFamily="18" charset="0"/>
                                </a:rPr>
                                <m:t>−</m:t>
                              </m:r>
                              <m:r>
                                <a:rPr lang="es-PE" b="0" i="1" smtClean="0">
                                  <a:latin typeface="Cambria Math" panose="02040503050406030204" pitchFamily="18" charset="0"/>
                                </a:rPr>
                                <m:t>𝑑</m:t>
                              </m:r>
                              <m:r>
                                <a:rPr lang="es-PE" b="0" i="1" smtClean="0">
                                  <a:latin typeface="Cambria Math" panose="02040503050406030204" pitchFamily="18" charset="0"/>
                                </a:rPr>
                                <m:t>−</m:t>
                              </m:r>
                              <m:r>
                                <a:rPr lang="es-PE" b="0" i="1" smtClean="0">
                                  <a:latin typeface="Cambria Math" panose="02040503050406030204" pitchFamily="18" charset="0"/>
                                </a:rPr>
                                <m:t>𝑗</m:t>
                              </m:r>
                            </m:den>
                          </m:f>
                        </m:e>
                      </m:nary>
                    </m:oMath>
                  </m:oMathPara>
                </a14:m>
                <a:endParaRPr lang="es-PE" dirty="0"/>
              </a:p>
            </p:txBody>
          </p:sp>
        </mc:Choice>
        <mc:Fallback xmlns="">
          <p:sp>
            <p:nvSpPr>
              <p:cNvPr id="5" name="CuadroTexto 4">
                <a:extLst>
                  <a:ext uri="{FF2B5EF4-FFF2-40B4-BE49-F238E27FC236}">
                    <a16:creationId xmlns:a16="http://schemas.microsoft.com/office/drawing/2014/main" id="{C535BC7A-77C1-48E8-8BCB-3C701EBB7393}"/>
                  </a:ext>
                </a:extLst>
              </p:cNvPr>
              <p:cNvSpPr txBox="1">
                <a:spLocks noRot="1" noChangeAspect="1" noMove="1" noResize="1" noEditPoints="1" noAdjustHandles="1" noChangeArrowheads="1" noChangeShapeType="1" noTextEdit="1"/>
              </p:cNvSpPr>
              <p:nvPr/>
            </p:nvSpPr>
            <p:spPr>
              <a:xfrm>
                <a:off x="4869180" y="1501140"/>
                <a:ext cx="3882794" cy="815864"/>
              </a:xfrm>
              <a:prstGeom prst="rect">
                <a:avLst/>
              </a:prstGeom>
              <a:blipFill>
                <a:blip r:embed="rId4"/>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67801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7EB7D3-A62D-4E00-8A94-9B0F2EBFE9EE}"/>
              </a:ext>
            </a:extLst>
          </p:cNvPr>
          <p:cNvSpPr txBox="1"/>
          <p:nvPr/>
        </p:nvSpPr>
        <p:spPr>
          <a:xfrm>
            <a:off x="1274165" y="340787"/>
            <a:ext cx="5327358" cy="400110"/>
          </a:xfrm>
          <a:prstGeom prst="rect">
            <a:avLst/>
          </a:prstGeom>
          <a:noFill/>
        </p:spPr>
        <p:txBody>
          <a:bodyPr wrap="square" rtlCol="0">
            <a:spAutoFit/>
          </a:bodyPr>
          <a:lstStyle/>
          <a:p>
            <a:r>
              <a:rPr lang="es-PE" sz="2000" b="1" i="1" dirty="0">
                <a:solidFill>
                  <a:srgbClr val="FF0000"/>
                </a:solidFill>
              </a:rPr>
              <a:t>TENDENCIA</a:t>
            </a:r>
            <a:r>
              <a:rPr lang="es-PE" sz="2000" b="1" i="1" dirty="0"/>
              <a:t> O MOVIMIENTO SECULAR (T)</a:t>
            </a:r>
          </a:p>
        </p:txBody>
      </p:sp>
      <p:pic>
        <p:nvPicPr>
          <p:cNvPr id="3" name="Imagen 2">
            <a:extLst>
              <a:ext uri="{FF2B5EF4-FFF2-40B4-BE49-F238E27FC236}">
                <a16:creationId xmlns:a16="http://schemas.microsoft.com/office/drawing/2014/main" id="{4C225D9A-85E1-42B8-AEA5-D9416797C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4" name="CuadroTexto 3">
            <a:extLst>
              <a:ext uri="{FF2B5EF4-FFF2-40B4-BE49-F238E27FC236}">
                <a16:creationId xmlns:a16="http://schemas.microsoft.com/office/drawing/2014/main" id="{64750D92-7DB2-409A-952D-D10A73D170EB}"/>
              </a:ext>
            </a:extLst>
          </p:cNvPr>
          <p:cNvSpPr txBox="1"/>
          <p:nvPr/>
        </p:nvSpPr>
        <p:spPr>
          <a:xfrm>
            <a:off x="1274165" y="910126"/>
            <a:ext cx="9533744" cy="646331"/>
          </a:xfrm>
          <a:prstGeom prst="rect">
            <a:avLst/>
          </a:prstGeom>
          <a:noFill/>
        </p:spPr>
        <p:txBody>
          <a:bodyPr wrap="square" rtlCol="0">
            <a:spAutoFit/>
          </a:bodyPr>
          <a:lstStyle/>
          <a:p>
            <a:r>
              <a:rPr lang="es-PE" dirty="0"/>
              <a:t>Se refiere a la dirección que sigue una serie de tiempo. Es decir, expresa el movimiento uniforme o regular que sigue la serie durante el tiempo de observación.</a:t>
            </a:r>
          </a:p>
        </p:txBody>
      </p:sp>
      <p:sp>
        <p:nvSpPr>
          <p:cNvPr id="16" name="CuadroTexto 15">
            <a:extLst>
              <a:ext uri="{FF2B5EF4-FFF2-40B4-BE49-F238E27FC236}">
                <a16:creationId xmlns:a16="http://schemas.microsoft.com/office/drawing/2014/main" id="{D0B9F346-953C-4707-8556-B1044C052E64}"/>
              </a:ext>
            </a:extLst>
          </p:cNvPr>
          <p:cNvSpPr txBox="1"/>
          <p:nvPr/>
        </p:nvSpPr>
        <p:spPr>
          <a:xfrm>
            <a:off x="1315845" y="1716708"/>
            <a:ext cx="5327358" cy="400110"/>
          </a:xfrm>
          <a:prstGeom prst="rect">
            <a:avLst/>
          </a:prstGeom>
          <a:noFill/>
        </p:spPr>
        <p:txBody>
          <a:bodyPr wrap="square" rtlCol="0">
            <a:spAutoFit/>
          </a:bodyPr>
          <a:lstStyle/>
          <a:p>
            <a:r>
              <a:rPr lang="es-PE" sz="2000" b="1" i="1" dirty="0">
                <a:solidFill>
                  <a:srgbClr val="FF0000"/>
                </a:solidFill>
              </a:rPr>
              <a:t>VARIACIONES</a:t>
            </a:r>
            <a:r>
              <a:rPr lang="es-PE" sz="2000" b="1" i="1" dirty="0"/>
              <a:t> O MOVIMIENTO ESTACIONALES (E)</a:t>
            </a:r>
          </a:p>
        </p:txBody>
      </p:sp>
      <p:sp>
        <p:nvSpPr>
          <p:cNvPr id="17" name="CuadroTexto 16">
            <a:extLst>
              <a:ext uri="{FF2B5EF4-FFF2-40B4-BE49-F238E27FC236}">
                <a16:creationId xmlns:a16="http://schemas.microsoft.com/office/drawing/2014/main" id="{AFA67810-3804-4C42-9FCB-B420B4AAE98D}"/>
              </a:ext>
            </a:extLst>
          </p:cNvPr>
          <p:cNvSpPr txBox="1"/>
          <p:nvPr/>
        </p:nvSpPr>
        <p:spPr>
          <a:xfrm>
            <a:off x="1315845" y="2286047"/>
            <a:ext cx="9533744" cy="646331"/>
          </a:xfrm>
          <a:prstGeom prst="rect">
            <a:avLst/>
          </a:prstGeom>
          <a:noFill/>
        </p:spPr>
        <p:txBody>
          <a:bodyPr wrap="square" rtlCol="0">
            <a:spAutoFit/>
          </a:bodyPr>
          <a:lstStyle/>
          <a:p>
            <a:r>
              <a:rPr lang="es-PE" dirty="0"/>
              <a:t>Son las fluctuaciones que se presentan o que se repiten a intervalos regulares de tiempos. En unidades de tiempo: trimestres o meses de un año, o semanas de un mes o días de una semana, etc.</a:t>
            </a:r>
          </a:p>
        </p:txBody>
      </p:sp>
      <p:sp>
        <p:nvSpPr>
          <p:cNvPr id="18" name="CuadroTexto 17">
            <a:extLst>
              <a:ext uri="{FF2B5EF4-FFF2-40B4-BE49-F238E27FC236}">
                <a16:creationId xmlns:a16="http://schemas.microsoft.com/office/drawing/2014/main" id="{F2D2F3FC-300E-4501-B23E-8FB511C8F0B8}"/>
              </a:ext>
            </a:extLst>
          </p:cNvPr>
          <p:cNvSpPr txBox="1"/>
          <p:nvPr/>
        </p:nvSpPr>
        <p:spPr>
          <a:xfrm>
            <a:off x="1329128" y="3101607"/>
            <a:ext cx="5327358" cy="400110"/>
          </a:xfrm>
          <a:prstGeom prst="rect">
            <a:avLst/>
          </a:prstGeom>
          <a:noFill/>
        </p:spPr>
        <p:txBody>
          <a:bodyPr wrap="square" rtlCol="0">
            <a:spAutoFit/>
          </a:bodyPr>
          <a:lstStyle/>
          <a:p>
            <a:r>
              <a:rPr lang="es-PE" sz="2000" b="1" i="1" dirty="0">
                <a:solidFill>
                  <a:srgbClr val="FF0000"/>
                </a:solidFill>
              </a:rPr>
              <a:t>VARIACIONES</a:t>
            </a:r>
            <a:r>
              <a:rPr lang="es-PE" sz="2000" b="1" i="1" dirty="0"/>
              <a:t> O MOVIMIENTO CÍCLICOS (C)</a:t>
            </a:r>
          </a:p>
        </p:txBody>
      </p:sp>
      <p:sp>
        <p:nvSpPr>
          <p:cNvPr id="19" name="CuadroTexto 18">
            <a:extLst>
              <a:ext uri="{FF2B5EF4-FFF2-40B4-BE49-F238E27FC236}">
                <a16:creationId xmlns:a16="http://schemas.microsoft.com/office/drawing/2014/main" id="{20DB9C3A-9965-4CCC-B0BF-2D512E1C282F}"/>
              </a:ext>
            </a:extLst>
          </p:cNvPr>
          <p:cNvSpPr txBox="1"/>
          <p:nvPr/>
        </p:nvSpPr>
        <p:spPr>
          <a:xfrm>
            <a:off x="1329128" y="3670946"/>
            <a:ext cx="9533744" cy="646331"/>
          </a:xfrm>
          <a:prstGeom prst="rect">
            <a:avLst/>
          </a:prstGeom>
          <a:noFill/>
        </p:spPr>
        <p:txBody>
          <a:bodyPr wrap="square" rtlCol="0">
            <a:spAutoFit/>
          </a:bodyPr>
          <a:lstStyle/>
          <a:p>
            <a:r>
              <a:rPr lang="es-PE" dirty="0"/>
              <a:t>Son fluctuaciones que se presentan alrededor de la tendencia de una serie, más o menos, regular cada cierto periodo de largo tiempo. Pueden ser cada tres o más años.</a:t>
            </a:r>
          </a:p>
        </p:txBody>
      </p:sp>
      <p:sp>
        <p:nvSpPr>
          <p:cNvPr id="20" name="CuadroTexto 19">
            <a:extLst>
              <a:ext uri="{FF2B5EF4-FFF2-40B4-BE49-F238E27FC236}">
                <a16:creationId xmlns:a16="http://schemas.microsoft.com/office/drawing/2014/main" id="{B22D6134-278A-4E1C-9F7E-5A82F7D5B077}"/>
              </a:ext>
            </a:extLst>
          </p:cNvPr>
          <p:cNvSpPr txBox="1"/>
          <p:nvPr/>
        </p:nvSpPr>
        <p:spPr>
          <a:xfrm>
            <a:off x="1329128" y="4486506"/>
            <a:ext cx="5327358" cy="400110"/>
          </a:xfrm>
          <a:prstGeom prst="rect">
            <a:avLst/>
          </a:prstGeom>
          <a:noFill/>
        </p:spPr>
        <p:txBody>
          <a:bodyPr wrap="square" rtlCol="0">
            <a:spAutoFit/>
          </a:bodyPr>
          <a:lstStyle/>
          <a:p>
            <a:r>
              <a:rPr lang="es-PE" sz="2000" b="1" i="1" dirty="0">
                <a:solidFill>
                  <a:srgbClr val="FF0000"/>
                </a:solidFill>
              </a:rPr>
              <a:t>VARIACIONES</a:t>
            </a:r>
            <a:r>
              <a:rPr lang="es-PE" sz="2000" b="1" i="1" dirty="0"/>
              <a:t> O MOVIMIENTO IRREGULARES (I)</a:t>
            </a:r>
          </a:p>
        </p:txBody>
      </p:sp>
      <p:sp>
        <p:nvSpPr>
          <p:cNvPr id="21" name="CuadroTexto 20">
            <a:extLst>
              <a:ext uri="{FF2B5EF4-FFF2-40B4-BE49-F238E27FC236}">
                <a16:creationId xmlns:a16="http://schemas.microsoft.com/office/drawing/2014/main" id="{9BDCCB4B-067E-488C-ACDF-6F7EAA88D0BC}"/>
              </a:ext>
            </a:extLst>
          </p:cNvPr>
          <p:cNvSpPr txBox="1"/>
          <p:nvPr/>
        </p:nvSpPr>
        <p:spPr>
          <a:xfrm>
            <a:off x="1329128" y="5055845"/>
            <a:ext cx="9533744" cy="923330"/>
          </a:xfrm>
          <a:prstGeom prst="rect">
            <a:avLst/>
          </a:prstGeom>
          <a:noFill/>
        </p:spPr>
        <p:txBody>
          <a:bodyPr wrap="square" rtlCol="0">
            <a:spAutoFit/>
          </a:bodyPr>
          <a:lstStyle/>
          <a:p>
            <a:r>
              <a:rPr lang="es-PE" dirty="0"/>
              <a:t>Son fluctuaciones que se presentan en forma esporádica en un momento de tiempo a otro. Generalmente son accidentales que no se pueden determinar ni por la tendencia de la serie, ni por las variaciones estacionales ni las variaciones cíclicas.</a:t>
            </a:r>
          </a:p>
        </p:txBody>
      </p:sp>
    </p:spTree>
    <p:extLst>
      <p:ext uri="{BB962C8B-B14F-4D97-AF65-F5344CB8AC3E}">
        <p14:creationId xmlns:p14="http://schemas.microsoft.com/office/powerpoint/2010/main" val="2250095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9D4B23-E72B-4859-8BEF-FA9B0B6C4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3" name="CuadroTexto 2">
            <a:extLst>
              <a:ext uri="{FF2B5EF4-FFF2-40B4-BE49-F238E27FC236}">
                <a16:creationId xmlns:a16="http://schemas.microsoft.com/office/drawing/2014/main" id="{3DF99FDE-B781-4C97-ABB9-5E98153046F1}"/>
              </a:ext>
            </a:extLst>
          </p:cNvPr>
          <p:cNvSpPr txBox="1"/>
          <p:nvPr/>
        </p:nvSpPr>
        <p:spPr>
          <a:xfrm>
            <a:off x="426720" y="241907"/>
            <a:ext cx="6835140" cy="461665"/>
          </a:xfrm>
          <a:prstGeom prst="rect">
            <a:avLst/>
          </a:prstGeom>
          <a:noFill/>
        </p:spPr>
        <p:txBody>
          <a:bodyPr wrap="square">
            <a:spAutoFit/>
          </a:bodyPr>
          <a:lstStyle/>
          <a:p>
            <a:r>
              <a:rPr lang="es-PE" sz="2400" b="1" i="1" dirty="0">
                <a:solidFill>
                  <a:srgbClr val="0070C0"/>
                </a:solidFill>
              </a:rPr>
              <a:t>Etapa4: Pronóstico con el modelo</a:t>
            </a:r>
          </a:p>
        </p:txBody>
      </p:sp>
      <p:sp>
        <p:nvSpPr>
          <p:cNvPr id="5" name="CuadroTexto 4">
            <a:extLst>
              <a:ext uri="{FF2B5EF4-FFF2-40B4-BE49-F238E27FC236}">
                <a16:creationId xmlns:a16="http://schemas.microsoft.com/office/drawing/2014/main" id="{F8126DE8-76F4-4171-9EF4-5788EDF561F7}"/>
              </a:ext>
            </a:extLst>
          </p:cNvPr>
          <p:cNvSpPr txBox="1"/>
          <p:nvPr/>
        </p:nvSpPr>
        <p:spPr>
          <a:xfrm>
            <a:off x="495300" y="1000963"/>
            <a:ext cx="10050780" cy="1200329"/>
          </a:xfrm>
          <a:prstGeom prst="rect">
            <a:avLst/>
          </a:prstGeom>
          <a:noFill/>
        </p:spPr>
        <p:txBody>
          <a:bodyPr wrap="square">
            <a:spAutoFit/>
          </a:bodyPr>
          <a:lstStyle/>
          <a:p>
            <a:pPr marL="285750" indent="-285750">
              <a:buFont typeface="Arial" panose="020B0604020202020204" pitchFamily="34" charset="0"/>
              <a:buChar char="•"/>
            </a:pPr>
            <a:r>
              <a:rPr lang="es-PE" i="1" dirty="0"/>
              <a:t>Una vez que se encontró el modelo adecuado, se puede realizar pronósticos para uno o varios periodos a futuro. También pueden construirse intervalos de predicción con base en los pronósticos. En general, para un nivel de confianza determinado, mientras más largo sea el tiempo gruía del pronóstico, mayor será el intervalo de predicción.</a:t>
            </a:r>
          </a:p>
        </p:txBody>
      </p:sp>
    </p:spTree>
    <p:extLst>
      <p:ext uri="{BB962C8B-B14F-4D97-AF65-F5344CB8AC3E}">
        <p14:creationId xmlns:p14="http://schemas.microsoft.com/office/powerpoint/2010/main" val="738806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420DDED-2435-4B59-BAB8-8CDC9BA9E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3" name="CuadroTexto 2">
            <a:extLst>
              <a:ext uri="{FF2B5EF4-FFF2-40B4-BE49-F238E27FC236}">
                <a16:creationId xmlns:a16="http://schemas.microsoft.com/office/drawing/2014/main" id="{AD864ACA-F912-4152-A54A-8305E7CFD670}"/>
              </a:ext>
            </a:extLst>
          </p:cNvPr>
          <p:cNvSpPr txBox="1"/>
          <p:nvPr/>
        </p:nvSpPr>
        <p:spPr>
          <a:xfrm>
            <a:off x="546410" y="390293"/>
            <a:ext cx="9857678" cy="1200329"/>
          </a:xfrm>
          <a:prstGeom prst="rect">
            <a:avLst/>
          </a:prstGeom>
          <a:noFill/>
        </p:spPr>
        <p:txBody>
          <a:bodyPr wrap="square" rtlCol="0">
            <a:spAutoFit/>
          </a:bodyPr>
          <a:lstStyle/>
          <a:p>
            <a:r>
              <a:rPr lang="es-PE" b="1" dirty="0"/>
              <a:t>EJEMPLO 1: </a:t>
            </a:r>
          </a:p>
          <a:p>
            <a:r>
              <a:rPr lang="es-PE" dirty="0"/>
              <a:t>Edson, Carlos y Pedro tienen una consultora multinacional de Data </a:t>
            </a:r>
            <a:r>
              <a:rPr lang="es-PE" dirty="0" err="1"/>
              <a:t>Analytics</a:t>
            </a:r>
            <a:r>
              <a:rPr lang="es-PE" dirty="0"/>
              <a:t> para geología y revisan una serie histórica de concentraciones de Ca en un río y desean realizar un pronóstico. Los datos son los siguientes:</a:t>
            </a:r>
          </a:p>
        </p:txBody>
      </p:sp>
      <p:pic>
        <p:nvPicPr>
          <p:cNvPr id="6" name="Imagen 5">
            <a:extLst>
              <a:ext uri="{FF2B5EF4-FFF2-40B4-BE49-F238E27FC236}">
                <a16:creationId xmlns:a16="http://schemas.microsoft.com/office/drawing/2014/main" id="{0FB418ED-7382-4D50-A707-AB3F017C7308}"/>
              </a:ext>
            </a:extLst>
          </p:cNvPr>
          <p:cNvPicPr>
            <a:picLocks noChangeAspect="1"/>
          </p:cNvPicPr>
          <p:nvPr/>
        </p:nvPicPr>
        <p:blipFill rotWithShape="1">
          <a:blip r:embed="rId3"/>
          <a:srcRect t="50081" b="26998"/>
          <a:stretch/>
        </p:blipFill>
        <p:spPr>
          <a:xfrm>
            <a:off x="3802523" y="2060557"/>
            <a:ext cx="1877838" cy="2823677"/>
          </a:xfrm>
          <a:prstGeom prst="rect">
            <a:avLst/>
          </a:prstGeom>
        </p:spPr>
      </p:pic>
      <p:pic>
        <p:nvPicPr>
          <p:cNvPr id="7" name="Imagen 6">
            <a:extLst>
              <a:ext uri="{FF2B5EF4-FFF2-40B4-BE49-F238E27FC236}">
                <a16:creationId xmlns:a16="http://schemas.microsoft.com/office/drawing/2014/main" id="{4DD771D9-997C-45CD-B74F-6F6869DAB948}"/>
              </a:ext>
            </a:extLst>
          </p:cNvPr>
          <p:cNvPicPr>
            <a:picLocks noChangeAspect="1"/>
          </p:cNvPicPr>
          <p:nvPr/>
        </p:nvPicPr>
        <p:blipFill rotWithShape="1">
          <a:blip r:embed="rId3"/>
          <a:srcRect t="23473" b="48049"/>
          <a:stretch/>
        </p:blipFill>
        <p:spPr>
          <a:xfrm>
            <a:off x="5898951" y="2075373"/>
            <a:ext cx="1880857" cy="3513948"/>
          </a:xfrm>
          <a:prstGeom prst="rect">
            <a:avLst/>
          </a:prstGeom>
        </p:spPr>
      </p:pic>
      <p:pic>
        <p:nvPicPr>
          <p:cNvPr id="8" name="Imagen 7">
            <a:extLst>
              <a:ext uri="{FF2B5EF4-FFF2-40B4-BE49-F238E27FC236}">
                <a16:creationId xmlns:a16="http://schemas.microsoft.com/office/drawing/2014/main" id="{0F7A856C-211C-4F9F-9E2E-E995062EF9CD}"/>
              </a:ext>
            </a:extLst>
          </p:cNvPr>
          <p:cNvPicPr>
            <a:picLocks noChangeAspect="1"/>
          </p:cNvPicPr>
          <p:nvPr/>
        </p:nvPicPr>
        <p:blipFill rotWithShape="1">
          <a:blip r:embed="rId3"/>
          <a:srcRect t="71521"/>
          <a:stretch/>
        </p:blipFill>
        <p:spPr>
          <a:xfrm>
            <a:off x="8096433" y="2075373"/>
            <a:ext cx="1880857" cy="3513950"/>
          </a:xfrm>
          <a:prstGeom prst="rect">
            <a:avLst/>
          </a:prstGeom>
        </p:spPr>
      </p:pic>
      <p:pic>
        <p:nvPicPr>
          <p:cNvPr id="10" name="Imagen 9">
            <a:extLst>
              <a:ext uri="{FF2B5EF4-FFF2-40B4-BE49-F238E27FC236}">
                <a16:creationId xmlns:a16="http://schemas.microsoft.com/office/drawing/2014/main" id="{5E1932F1-7187-40D0-B4EA-DD04376B028E}"/>
              </a:ext>
            </a:extLst>
          </p:cNvPr>
          <p:cNvPicPr>
            <a:picLocks noChangeAspect="1"/>
          </p:cNvPicPr>
          <p:nvPr/>
        </p:nvPicPr>
        <p:blipFill>
          <a:blip r:embed="rId4"/>
          <a:stretch>
            <a:fillRect/>
          </a:stretch>
        </p:blipFill>
        <p:spPr>
          <a:xfrm>
            <a:off x="1180848" y="2036884"/>
            <a:ext cx="2305050" cy="3590925"/>
          </a:xfrm>
          <a:prstGeom prst="rect">
            <a:avLst/>
          </a:prstGeom>
        </p:spPr>
      </p:pic>
      <p:sp>
        <p:nvSpPr>
          <p:cNvPr id="11" name="CuadroTexto 10">
            <a:extLst>
              <a:ext uri="{FF2B5EF4-FFF2-40B4-BE49-F238E27FC236}">
                <a16:creationId xmlns:a16="http://schemas.microsoft.com/office/drawing/2014/main" id="{77C1AAE6-57AD-466A-8EA6-8F913EF1F935}"/>
              </a:ext>
            </a:extLst>
          </p:cNvPr>
          <p:cNvSpPr txBox="1"/>
          <p:nvPr/>
        </p:nvSpPr>
        <p:spPr>
          <a:xfrm>
            <a:off x="2214710" y="1993651"/>
            <a:ext cx="1048214" cy="261610"/>
          </a:xfrm>
          <a:prstGeom prst="rect">
            <a:avLst/>
          </a:prstGeom>
          <a:noFill/>
        </p:spPr>
        <p:txBody>
          <a:bodyPr wrap="square" rtlCol="0">
            <a:spAutoFit/>
          </a:bodyPr>
          <a:lstStyle/>
          <a:p>
            <a:r>
              <a:rPr lang="es-PE" sz="1100" dirty="0">
                <a:solidFill>
                  <a:srgbClr val="FF0000"/>
                </a:solidFill>
              </a:rPr>
              <a:t>Cu (mg/l)</a:t>
            </a:r>
          </a:p>
        </p:txBody>
      </p:sp>
    </p:spTree>
    <p:extLst>
      <p:ext uri="{BB962C8B-B14F-4D97-AF65-F5344CB8AC3E}">
        <p14:creationId xmlns:p14="http://schemas.microsoft.com/office/powerpoint/2010/main" val="243749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FAA58F3-A4A2-4307-9E78-4B1E7D756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pic>
        <p:nvPicPr>
          <p:cNvPr id="4" name="Imagen 3">
            <a:extLst>
              <a:ext uri="{FF2B5EF4-FFF2-40B4-BE49-F238E27FC236}">
                <a16:creationId xmlns:a16="http://schemas.microsoft.com/office/drawing/2014/main" id="{51FD8F7F-92FB-4D32-8138-4943B52493E7}"/>
              </a:ext>
            </a:extLst>
          </p:cNvPr>
          <p:cNvPicPr>
            <a:picLocks noChangeAspect="1"/>
          </p:cNvPicPr>
          <p:nvPr/>
        </p:nvPicPr>
        <p:blipFill>
          <a:blip r:embed="rId3"/>
          <a:stretch>
            <a:fillRect/>
          </a:stretch>
        </p:blipFill>
        <p:spPr>
          <a:xfrm>
            <a:off x="0" y="16863"/>
            <a:ext cx="5495925" cy="3667125"/>
          </a:xfrm>
          <a:prstGeom prst="rect">
            <a:avLst/>
          </a:prstGeom>
        </p:spPr>
      </p:pic>
      <p:pic>
        <p:nvPicPr>
          <p:cNvPr id="6" name="Imagen 5">
            <a:extLst>
              <a:ext uri="{FF2B5EF4-FFF2-40B4-BE49-F238E27FC236}">
                <a16:creationId xmlns:a16="http://schemas.microsoft.com/office/drawing/2014/main" id="{7A633477-DDAA-41B5-815E-E0D07EFEE2A6}"/>
              </a:ext>
            </a:extLst>
          </p:cNvPr>
          <p:cNvPicPr>
            <a:picLocks noChangeAspect="1"/>
          </p:cNvPicPr>
          <p:nvPr/>
        </p:nvPicPr>
        <p:blipFill>
          <a:blip r:embed="rId4"/>
          <a:stretch>
            <a:fillRect/>
          </a:stretch>
        </p:blipFill>
        <p:spPr>
          <a:xfrm>
            <a:off x="5516062" y="1850425"/>
            <a:ext cx="3067050" cy="4238625"/>
          </a:xfrm>
          <a:prstGeom prst="rect">
            <a:avLst/>
          </a:prstGeom>
        </p:spPr>
      </p:pic>
      <p:pic>
        <p:nvPicPr>
          <p:cNvPr id="8" name="Imagen 7">
            <a:extLst>
              <a:ext uri="{FF2B5EF4-FFF2-40B4-BE49-F238E27FC236}">
                <a16:creationId xmlns:a16="http://schemas.microsoft.com/office/drawing/2014/main" id="{1780ADFF-92DC-465B-AE21-995BA2A601C4}"/>
              </a:ext>
            </a:extLst>
          </p:cNvPr>
          <p:cNvPicPr>
            <a:picLocks noChangeAspect="1"/>
          </p:cNvPicPr>
          <p:nvPr/>
        </p:nvPicPr>
        <p:blipFill>
          <a:blip r:embed="rId5"/>
          <a:stretch>
            <a:fillRect/>
          </a:stretch>
        </p:blipFill>
        <p:spPr>
          <a:xfrm>
            <a:off x="-20137" y="3683988"/>
            <a:ext cx="4566447" cy="3046936"/>
          </a:xfrm>
          <a:prstGeom prst="rect">
            <a:avLst/>
          </a:prstGeom>
        </p:spPr>
      </p:pic>
      <p:sp>
        <p:nvSpPr>
          <p:cNvPr id="9" name="CuadroTexto 8">
            <a:extLst>
              <a:ext uri="{FF2B5EF4-FFF2-40B4-BE49-F238E27FC236}">
                <a16:creationId xmlns:a16="http://schemas.microsoft.com/office/drawing/2014/main" id="{8E4AAE08-9A9B-4F9A-9E7D-C6A8AC3A5674}"/>
              </a:ext>
            </a:extLst>
          </p:cNvPr>
          <p:cNvSpPr txBox="1"/>
          <p:nvPr/>
        </p:nvSpPr>
        <p:spPr>
          <a:xfrm>
            <a:off x="6096000" y="177952"/>
            <a:ext cx="4254500" cy="1200329"/>
          </a:xfrm>
          <a:prstGeom prst="rect">
            <a:avLst/>
          </a:prstGeom>
          <a:noFill/>
        </p:spPr>
        <p:txBody>
          <a:bodyPr wrap="square" rtlCol="0">
            <a:spAutoFit/>
          </a:bodyPr>
          <a:lstStyle/>
          <a:p>
            <a:r>
              <a:rPr lang="es-PE" dirty="0"/>
              <a:t>Se empieza con la identificación de un modelo tentativo analizando la gráfica de los datos y las autocorrelaciones de la muestra.</a:t>
            </a:r>
          </a:p>
        </p:txBody>
      </p:sp>
      <p:sp>
        <p:nvSpPr>
          <p:cNvPr id="10" name="CuadroTexto 9">
            <a:extLst>
              <a:ext uri="{FF2B5EF4-FFF2-40B4-BE49-F238E27FC236}">
                <a16:creationId xmlns:a16="http://schemas.microsoft.com/office/drawing/2014/main" id="{402F71D2-4538-4E41-A8FB-898B1A189824}"/>
              </a:ext>
            </a:extLst>
          </p:cNvPr>
          <p:cNvSpPr txBox="1"/>
          <p:nvPr/>
        </p:nvSpPr>
        <p:spPr>
          <a:xfrm>
            <a:off x="8712424" y="1667546"/>
            <a:ext cx="3301552" cy="3416320"/>
          </a:xfrm>
          <a:prstGeom prst="rect">
            <a:avLst/>
          </a:prstGeom>
          <a:noFill/>
        </p:spPr>
        <p:txBody>
          <a:bodyPr wrap="square" rtlCol="0">
            <a:spAutoFit/>
          </a:bodyPr>
          <a:lstStyle/>
          <a:p>
            <a:r>
              <a:rPr lang="es-PE" dirty="0"/>
              <a:t>Aparentemente, la serie de tiempo de las lecturas varía en torno a un nivel fijo de alrededor de 80, y las autocorrelaciones se desvanecen rápidamente hacia cero. Se concluye que la serie de tiempo es estacionaria. El primer coeficiente de correlación ~ -0.53 es significativamente distinto de cero en el nivel de 5%, debido a que permanece fuera del rango  (-0.23 , 0.23):</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F9CAFEF-228E-4E0C-B8A6-75676A06FC27}"/>
                  </a:ext>
                </a:extLst>
              </p:cNvPr>
              <p:cNvSpPr txBox="1"/>
              <p:nvPr/>
            </p:nvSpPr>
            <p:spPr>
              <a:xfrm>
                <a:off x="9060924" y="5083866"/>
                <a:ext cx="272189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b="0" i="1" smtClean="0">
                          <a:latin typeface="Cambria Math" panose="02040503050406030204" pitchFamily="18" charset="0"/>
                        </a:rPr>
                        <m:t>0</m:t>
                      </m:r>
                      <m:r>
                        <a:rPr lang="es-PE" b="0" i="1" smtClean="0">
                          <a:latin typeface="Cambria Math" panose="02040503050406030204" pitchFamily="18" charset="0"/>
                          <a:ea typeface="Cambria Math" panose="02040503050406030204" pitchFamily="18" charset="0"/>
                        </a:rPr>
                        <m:t>±2</m:t>
                      </m:r>
                      <m:d>
                        <m:dPr>
                          <m:ctrlPr>
                            <a:rPr lang="es-PE" b="0" i="1" smtClean="0">
                              <a:latin typeface="Cambria Math" panose="02040503050406030204" pitchFamily="18" charset="0"/>
                              <a:ea typeface="Cambria Math" panose="02040503050406030204" pitchFamily="18" charset="0"/>
                            </a:rPr>
                          </m:ctrlPr>
                        </m:dPr>
                        <m:e>
                          <m:f>
                            <m:fPr>
                              <m:ctrlPr>
                                <a:rPr lang="es-PE" b="0" i="1" smtClean="0">
                                  <a:latin typeface="Cambria Math" panose="02040503050406030204" pitchFamily="18" charset="0"/>
                                  <a:ea typeface="Cambria Math" panose="02040503050406030204" pitchFamily="18" charset="0"/>
                                </a:rPr>
                              </m:ctrlPr>
                            </m:fPr>
                            <m:num>
                              <m:r>
                                <a:rPr lang="es-PE" b="0" i="1" smtClean="0">
                                  <a:latin typeface="Cambria Math" panose="02040503050406030204" pitchFamily="18" charset="0"/>
                                  <a:ea typeface="Cambria Math" panose="02040503050406030204" pitchFamily="18" charset="0"/>
                                </a:rPr>
                                <m:t>1</m:t>
                              </m:r>
                            </m:num>
                            <m:den>
                              <m:rad>
                                <m:radPr>
                                  <m:degHide m:val="on"/>
                                  <m:ctrlPr>
                                    <a:rPr lang="es-PE" b="0" i="1" smtClean="0">
                                      <a:latin typeface="Cambria Math" panose="02040503050406030204" pitchFamily="18" charset="0"/>
                                      <a:ea typeface="Cambria Math" panose="02040503050406030204" pitchFamily="18" charset="0"/>
                                    </a:rPr>
                                  </m:ctrlPr>
                                </m:radPr>
                                <m:deg/>
                                <m:e>
                                  <m:r>
                                    <a:rPr lang="es-PE" b="0" i="1" smtClean="0">
                                      <a:latin typeface="Cambria Math" panose="02040503050406030204" pitchFamily="18" charset="0"/>
                                      <a:ea typeface="Cambria Math" panose="02040503050406030204" pitchFamily="18" charset="0"/>
                                    </a:rPr>
                                    <m:t>𝑛</m:t>
                                  </m:r>
                                </m:e>
                              </m:rad>
                            </m:den>
                          </m:f>
                        </m:e>
                      </m:d>
                      <m:r>
                        <a:rPr lang="es-PE" b="0" i="1" smtClean="0">
                          <a:latin typeface="Cambria Math" panose="02040503050406030204" pitchFamily="18" charset="0"/>
                          <a:ea typeface="Cambria Math" panose="02040503050406030204" pitchFamily="18" charset="0"/>
                        </a:rPr>
                        <m:t>=</m:t>
                      </m:r>
                      <m:r>
                        <a:rPr lang="es-PE" i="1">
                          <a:latin typeface="Cambria Math" panose="02040503050406030204" pitchFamily="18" charset="0"/>
                        </a:rPr>
                        <m:t>0</m:t>
                      </m:r>
                      <m:r>
                        <a:rPr lang="es-PE" i="1">
                          <a:latin typeface="Cambria Math" panose="02040503050406030204" pitchFamily="18" charset="0"/>
                          <a:ea typeface="Cambria Math" panose="02040503050406030204" pitchFamily="18" charset="0"/>
                        </a:rPr>
                        <m:t>±2</m:t>
                      </m:r>
                      <m:d>
                        <m:dPr>
                          <m:ctrlPr>
                            <a:rPr lang="es-PE" i="1">
                              <a:latin typeface="Cambria Math" panose="02040503050406030204" pitchFamily="18" charset="0"/>
                              <a:ea typeface="Cambria Math" panose="02040503050406030204" pitchFamily="18" charset="0"/>
                            </a:rPr>
                          </m:ctrlPr>
                        </m:dPr>
                        <m:e>
                          <m:f>
                            <m:fPr>
                              <m:ctrlPr>
                                <a:rPr lang="es-PE" i="1">
                                  <a:latin typeface="Cambria Math" panose="02040503050406030204" pitchFamily="18" charset="0"/>
                                  <a:ea typeface="Cambria Math" panose="02040503050406030204" pitchFamily="18" charset="0"/>
                                </a:rPr>
                              </m:ctrlPr>
                            </m:fPr>
                            <m:num>
                              <m:r>
                                <a:rPr lang="es-PE" i="1">
                                  <a:latin typeface="Cambria Math" panose="02040503050406030204" pitchFamily="18" charset="0"/>
                                  <a:ea typeface="Cambria Math" panose="02040503050406030204" pitchFamily="18" charset="0"/>
                                </a:rPr>
                                <m:t>1</m:t>
                              </m:r>
                            </m:num>
                            <m:den>
                              <m:rad>
                                <m:radPr>
                                  <m:degHide m:val="on"/>
                                  <m:ctrlPr>
                                    <a:rPr lang="es-PE" i="1">
                                      <a:latin typeface="Cambria Math" panose="02040503050406030204" pitchFamily="18" charset="0"/>
                                      <a:ea typeface="Cambria Math" panose="02040503050406030204" pitchFamily="18" charset="0"/>
                                    </a:rPr>
                                  </m:ctrlPr>
                                </m:radPr>
                                <m:deg/>
                                <m:e>
                                  <m:r>
                                    <a:rPr lang="es-PE" b="0" i="1" smtClean="0">
                                      <a:latin typeface="Cambria Math" panose="02040503050406030204" pitchFamily="18" charset="0"/>
                                      <a:ea typeface="Cambria Math" panose="02040503050406030204" pitchFamily="18" charset="0"/>
                                    </a:rPr>
                                    <m:t>75</m:t>
                                  </m:r>
                                </m:e>
                              </m:rad>
                            </m:den>
                          </m:f>
                        </m:e>
                      </m:d>
                    </m:oMath>
                  </m:oMathPara>
                </a14:m>
                <a:endParaRPr lang="es-PE" dirty="0"/>
              </a:p>
            </p:txBody>
          </p:sp>
        </mc:Choice>
        <mc:Fallback xmlns="">
          <p:sp>
            <p:nvSpPr>
              <p:cNvPr id="11" name="CuadroTexto 10">
                <a:extLst>
                  <a:ext uri="{FF2B5EF4-FFF2-40B4-BE49-F238E27FC236}">
                    <a16:creationId xmlns:a16="http://schemas.microsoft.com/office/drawing/2014/main" id="{0F9CAFEF-228E-4E0C-B8A6-75676A06FC27}"/>
                  </a:ext>
                </a:extLst>
              </p:cNvPr>
              <p:cNvSpPr txBox="1">
                <a:spLocks noRot="1" noChangeAspect="1" noMove="1" noResize="1" noEditPoints="1" noAdjustHandles="1" noChangeArrowheads="1" noChangeShapeType="1" noTextEdit="1"/>
              </p:cNvSpPr>
              <p:nvPr/>
            </p:nvSpPr>
            <p:spPr>
              <a:xfrm>
                <a:off x="9060924" y="5083866"/>
                <a:ext cx="2721899" cy="622350"/>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BF0ECB3-CF25-4470-9CC4-EB572D72AE7B}"/>
                  </a:ext>
                </a:extLst>
              </p:cNvPr>
              <p:cNvSpPr txBox="1"/>
              <p:nvPr/>
            </p:nvSpPr>
            <p:spPr>
              <a:xfrm>
                <a:off x="8712424" y="5719718"/>
                <a:ext cx="28634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PE" i="1" smtClean="0">
                          <a:latin typeface="Cambria Math" panose="02040503050406030204" pitchFamily="18" charset="0"/>
                        </a:rPr>
                        <m:t>0</m:t>
                      </m:r>
                      <m:r>
                        <a:rPr lang="es-PE" i="1">
                          <a:latin typeface="Cambria Math" panose="02040503050406030204" pitchFamily="18" charset="0"/>
                          <a:ea typeface="Cambria Math" panose="02040503050406030204" pitchFamily="18" charset="0"/>
                        </a:rPr>
                        <m:t>±2</m:t>
                      </m:r>
                      <m:d>
                        <m:dPr>
                          <m:ctrlPr>
                            <a:rPr lang="es-PE" i="1">
                              <a:latin typeface="Cambria Math" panose="02040503050406030204" pitchFamily="18" charset="0"/>
                              <a:ea typeface="Cambria Math" panose="02040503050406030204" pitchFamily="18" charset="0"/>
                            </a:rPr>
                          </m:ctrlPr>
                        </m:dPr>
                        <m:e>
                          <m:r>
                            <a:rPr lang="es-PE" i="1" smtClean="0">
                              <a:latin typeface="Cambria Math" panose="02040503050406030204" pitchFamily="18" charset="0"/>
                              <a:ea typeface="Cambria Math" panose="02040503050406030204" pitchFamily="18" charset="0"/>
                            </a:rPr>
                            <m:t>0</m:t>
                          </m:r>
                          <m:r>
                            <a:rPr lang="es-PE" b="0" i="1" smtClean="0">
                              <a:latin typeface="Cambria Math" panose="02040503050406030204" pitchFamily="18" charset="0"/>
                              <a:ea typeface="Cambria Math" panose="02040503050406030204" pitchFamily="18" charset="0"/>
                            </a:rPr>
                            <m:t>.115</m:t>
                          </m:r>
                        </m:e>
                      </m:d>
                      <m:r>
                        <a:rPr lang="es-PE" b="0" i="1" smtClean="0">
                          <a:latin typeface="Cambria Math" panose="02040503050406030204" pitchFamily="18" charset="0"/>
                          <a:ea typeface="Cambria Math" panose="02040503050406030204" pitchFamily="18" charset="0"/>
                        </a:rPr>
                        <m:t>=</m:t>
                      </m:r>
                      <m:r>
                        <a:rPr lang="es-PE" i="1">
                          <a:latin typeface="Cambria Math" panose="02040503050406030204" pitchFamily="18" charset="0"/>
                        </a:rPr>
                        <m:t>0</m:t>
                      </m:r>
                      <m:r>
                        <a:rPr lang="es-PE" i="1">
                          <a:latin typeface="Cambria Math" panose="02040503050406030204" pitchFamily="18" charset="0"/>
                          <a:ea typeface="Cambria Math" panose="02040503050406030204" pitchFamily="18" charset="0"/>
                        </a:rPr>
                        <m:t>±</m:t>
                      </m:r>
                      <m:r>
                        <a:rPr lang="es-PE" b="0" i="1" smtClean="0">
                          <a:latin typeface="Cambria Math" panose="02040503050406030204" pitchFamily="18" charset="0"/>
                          <a:ea typeface="Cambria Math" panose="02040503050406030204" pitchFamily="18" charset="0"/>
                        </a:rPr>
                        <m:t>0.23</m:t>
                      </m:r>
                    </m:oMath>
                  </m:oMathPara>
                </a14:m>
                <a:endParaRPr lang="es-PE" dirty="0"/>
              </a:p>
            </p:txBody>
          </p:sp>
        </mc:Choice>
        <mc:Fallback xmlns="">
          <p:sp>
            <p:nvSpPr>
              <p:cNvPr id="13" name="CuadroTexto 12">
                <a:extLst>
                  <a:ext uri="{FF2B5EF4-FFF2-40B4-BE49-F238E27FC236}">
                    <a16:creationId xmlns:a16="http://schemas.microsoft.com/office/drawing/2014/main" id="{5BF0ECB3-CF25-4470-9CC4-EB572D72AE7B}"/>
                  </a:ext>
                </a:extLst>
              </p:cNvPr>
              <p:cNvSpPr txBox="1">
                <a:spLocks noRot="1" noChangeAspect="1" noMove="1" noResize="1" noEditPoints="1" noAdjustHandles="1" noChangeArrowheads="1" noChangeShapeType="1" noTextEdit="1"/>
              </p:cNvSpPr>
              <p:nvPr/>
            </p:nvSpPr>
            <p:spPr>
              <a:xfrm>
                <a:off x="8712424" y="5719718"/>
                <a:ext cx="2863402" cy="369332"/>
              </a:xfrm>
              <a:prstGeom prst="rect">
                <a:avLst/>
              </a:prstGeom>
              <a:blipFill>
                <a:blip r:embed="rId7"/>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931719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B399F9-E6E2-4120-9F0C-EF5FE0B0D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9" name="CuadroTexto 8">
            <a:extLst>
              <a:ext uri="{FF2B5EF4-FFF2-40B4-BE49-F238E27FC236}">
                <a16:creationId xmlns:a16="http://schemas.microsoft.com/office/drawing/2014/main" id="{8C133BA9-66FD-4E44-843C-15A0420B3838}"/>
              </a:ext>
            </a:extLst>
          </p:cNvPr>
          <p:cNvSpPr txBox="1"/>
          <p:nvPr/>
        </p:nvSpPr>
        <p:spPr>
          <a:xfrm>
            <a:off x="625097" y="372146"/>
            <a:ext cx="10235976" cy="1754326"/>
          </a:xfrm>
          <a:prstGeom prst="rect">
            <a:avLst/>
          </a:prstGeom>
          <a:noFill/>
        </p:spPr>
        <p:txBody>
          <a:bodyPr wrap="square" rtlCol="0">
            <a:spAutoFit/>
          </a:bodyPr>
          <a:lstStyle/>
          <a:p>
            <a:r>
              <a:rPr lang="es-PE" dirty="0"/>
              <a:t>De otro lado, la autocorrelación en el retraso 2 (~0.28) es casi significativa en el nivel de 5% y es signo opuesto  la autocorrelación del retraso 1, r1. Las demás autocorrelaciones son pequeñas y se encuentran dentro de sus límites de error individuales. El patrón de las autocorrelaciones sugiere un modelo AR(1) o quizás un modelo MA(2) cualquiera de ellos, (ver que las autocorrelaciones parecen cortarse – equivalen a cero – después del retraso 2.</a:t>
            </a:r>
          </a:p>
          <a:p>
            <a:r>
              <a:rPr lang="es-PE" dirty="0"/>
              <a:t>Se continúa el análisis examinando las autocorrelaciones parciales de la muestra:</a:t>
            </a:r>
          </a:p>
        </p:txBody>
      </p:sp>
      <p:pic>
        <p:nvPicPr>
          <p:cNvPr id="11" name="Imagen 10">
            <a:extLst>
              <a:ext uri="{FF2B5EF4-FFF2-40B4-BE49-F238E27FC236}">
                <a16:creationId xmlns:a16="http://schemas.microsoft.com/office/drawing/2014/main" id="{64D712B7-07A4-49E1-9F72-B4B53BE4217A}"/>
              </a:ext>
            </a:extLst>
          </p:cNvPr>
          <p:cNvPicPr>
            <a:picLocks noChangeAspect="1"/>
          </p:cNvPicPr>
          <p:nvPr/>
        </p:nvPicPr>
        <p:blipFill>
          <a:blip r:embed="rId3"/>
          <a:stretch>
            <a:fillRect/>
          </a:stretch>
        </p:blipFill>
        <p:spPr>
          <a:xfrm>
            <a:off x="123826" y="2277284"/>
            <a:ext cx="5495925" cy="3667125"/>
          </a:xfrm>
          <a:prstGeom prst="rect">
            <a:avLst/>
          </a:prstGeom>
        </p:spPr>
      </p:pic>
      <p:pic>
        <p:nvPicPr>
          <p:cNvPr id="13" name="Imagen 12">
            <a:extLst>
              <a:ext uri="{FF2B5EF4-FFF2-40B4-BE49-F238E27FC236}">
                <a16:creationId xmlns:a16="http://schemas.microsoft.com/office/drawing/2014/main" id="{A939E909-EE06-45FC-8285-84AE9904D58A}"/>
              </a:ext>
            </a:extLst>
          </p:cNvPr>
          <p:cNvPicPr>
            <a:picLocks noChangeAspect="1"/>
          </p:cNvPicPr>
          <p:nvPr/>
        </p:nvPicPr>
        <p:blipFill>
          <a:blip r:embed="rId4"/>
          <a:stretch>
            <a:fillRect/>
          </a:stretch>
        </p:blipFill>
        <p:spPr>
          <a:xfrm>
            <a:off x="5698635" y="2237704"/>
            <a:ext cx="2400300" cy="4248150"/>
          </a:xfrm>
          <a:prstGeom prst="rect">
            <a:avLst/>
          </a:prstGeom>
        </p:spPr>
      </p:pic>
      <p:sp>
        <p:nvSpPr>
          <p:cNvPr id="15" name="CuadroTexto 14">
            <a:extLst>
              <a:ext uri="{FF2B5EF4-FFF2-40B4-BE49-F238E27FC236}">
                <a16:creationId xmlns:a16="http://schemas.microsoft.com/office/drawing/2014/main" id="{4D27F542-5E09-4447-9779-46F73704C542}"/>
              </a:ext>
            </a:extLst>
          </p:cNvPr>
          <p:cNvSpPr txBox="1"/>
          <p:nvPr/>
        </p:nvSpPr>
        <p:spPr>
          <a:xfrm>
            <a:off x="8228619" y="2146206"/>
            <a:ext cx="3736974" cy="3970318"/>
          </a:xfrm>
          <a:prstGeom prst="rect">
            <a:avLst/>
          </a:prstGeom>
          <a:noFill/>
        </p:spPr>
        <p:txBody>
          <a:bodyPr wrap="square">
            <a:spAutoFit/>
          </a:bodyPr>
          <a:lstStyle/>
          <a:p>
            <a:r>
              <a:rPr lang="es-PE" dirty="0"/>
              <a:t>Se observa que la primera autocorrelación parcial (-0.53) es significativamente distinta de cero, pero ninguna de las otras autocorrelaciones parciales se acercó a la significancia. Las autocorrelaciones y las autocorrelaciones parciales sugieren modelo AR(1)~AR(1,0,0), pero para mayor seguridad, se adapta el modelo MA(2)~ARIMA(0,0,2). Si ambos modelos adecuados, se tomarán una decisión por medio del principio de parsimonia.</a:t>
            </a:r>
          </a:p>
        </p:txBody>
      </p:sp>
    </p:spTree>
    <p:extLst>
      <p:ext uri="{BB962C8B-B14F-4D97-AF65-F5344CB8AC3E}">
        <p14:creationId xmlns:p14="http://schemas.microsoft.com/office/powerpoint/2010/main" val="736892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A4EC8BD-B135-4C31-8706-8E05A09B6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pic>
        <p:nvPicPr>
          <p:cNvPr id="4" name="Imagen 3">
            <a:extLst>
              <a:ext uri="{FF2B5EF4-FFF2-40B4-BE49-F238E27FC236}">
                <a16:creationId xmlns:a16="http://schemas.microsoft.com/office/drawing/2014/main" id="{1F6C6EA9-1D0B-4C92-A916-75F07D0C1EC7}"/>
              </a:ext>
            </a:extLst>
          </p:cNvPr>
          <p:cNvPicPr>
            <a:picLocks noChangeAspect="1"/>
          </p:cNvPicPr>
          <p:nvPr/>
        </p:nvPicPr>
        <p:blipFill rotWithShape="1">
          <a:blip r:embed="rId3"/>
          <a:srcRect r="39711"/>
          <a:stretch/>
        </p:blipFill>
        <p:spPr>
          <a:xfrm>
            <a:off x="-90515" y="0"/>
            <a:ext cx="3646515" cy="6858000"/>
          </a:xfrm>
          <a:prstGeom prst="rect">
            <a:avLst/>
          </a:prstGeom>
        </p:spPr>
      </p:pic>
      <p:sp>
        <p:nvSpPr>
          <p:cNvPr id="6" name="Rectángulo 5">
            <a:extLst>
              <a:ext uri="{FF2B5EF4-FFF2-40B4-BE49-F238E27FC236}">
                <a16:creationId xmlns:a16="http://schemas.microsoft.com/office/drawing/2014/main" id="{EC559BAD-E0E0-454C-A255-0DC8CEC1B2D1}"/>
              </a:ext>
            </a:extLst>
          </p:cNvPr>
          <p:cNvSpPr/>
          <p:nvPr/>
        </p:nvSpPr>
        <p:spPr>
          <a:xfrm>
            <a:off x="95250" y="3689350"/>
            <a:ext cx="1797050" cy="8699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6" name="Imagen 15">
            <a:extLst>
              <a:ext uri="{FF2B5EF4-FFF2-40B4-BE49-F238E27FC236}">
                <a16:creationId xmlns:a16="http://schemas.microsoft.com/office/drawing/2014/main" id="{4586BF4F-1B13-4B49-B01A-025A6574417C}"/>
              </a:ext>
            </a:extLst>
          </p:cNvPr>
          <p:cNvPicPr>
            <a:picLocks noChangeAspect="1"/>
          </p:cNvPicPr>
          <p:nvPr/>
        </p:nvPicPr>
        <p:blipFill rotWithShape="1">
          <a:blip r:embed="rId4"/>
          <a:srcRect r="40348"/>
          <a:stretch/>
        </p:blipFill>
        <p:spPr>
          <a:xfrm>
            <a:off x="3402330" y="0"/>
            <a:ext cx="3531870" cy="6858000"/>
          </a:xfrm>
          <a:prstGeom prst="rect">
            <a:avLst/>
          </a:prstGeom>
        </p:spPr>
      </p:pic>
      <p:sp>
        <p:nvSpPr>
          <p:cNvPr id="17" name="Rectángulo 16">
            <a:extLst>
              <a:ext uri="{FF2B5EF4-FFF2-40B4-BE49-F238E27FC236}">
                <a16:creationId xmlns:a16="http://schemas.microsoft.com/office/drawing/2014/main" id="{F53833E1-B043-45A0-A68A-50B295385EA5}"/>
              </a:ext>
            </a:extLst>
          </p:cNvPr>
          <p:cNvSpPr/>
          <p:nvPr/>
        </p:nvSpPr>
        <p:spPr>
          <a:xfrm>
            <a:off x="3556000" y="3714750"/>
            <a:ext cx="1797050" cy="8699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CuadroTexto 19">
            <a:extLst>
              <a:ext uri="{FF2B5EF4-FFF2-40B4-BE49-F238E27FC236}">
                <a16:creationId xmlns:a16="http://schemas.microsoft.com/office/drawing/2014/main" id="{8553A19E-3317-4682-9FB0-244420B3621A}"/>
              </a:ext>
            </a:extLst>
          </p:cNvPr>
          <p:cNvSpPr txBox="1"/>
          <p:nvPr/>
        </p:nvSpPr>
        <p:spPr>
          <a:xfrm rot="16200000">
            <a:off x="-698341" y="1269890"/>
            <a:ext cx="1584984" cy="369332"/>
          </a:xfrm>
          <a:prstGeom prst="rect">
            <a:avLst/>
          </a:prstGeom>
          <a:noFill/>
        </p:spPr>
        <p:txBody>
          <a:bodyPr wrap="square">
            <a:spAutoFit/>
          </a:bodyPr>
          <a:lstStyle/>
          <a:p>
            <a:r>
              <a:rPr lang="es-PE" b="1" dirty="0">
                <a:solidFill>
                  <a:srgbClr val="0070C0"/>
                </a:solidFill>
              </a:rPr>
              <a:t>ARIMA(1,0,0)</a:t>
            </a:r>
          </a:p>
        </p:txBody>
      </p:sp>
      <p:sp>
        <p:nvSpPr>
          <p:cNvPr id="22" name="CuadroTexto 21">
            <a:extLst>
              <a:ext uri="{FF2B5EF4-FFF2-40B4-BE49-F238E27FC236}">
                <a16:creationId xmlns:a16="http://schemas.microsoft.com/office/drawing/2014/main" id="{F1CD9AA5-2BF6-454A-8F9A-460D8A8708CC}"/>
              </a:ext>
            </a:extLst>
          </p:cNvPr>
          <p:cNvSpPr txBox="1"/>
          <p:nvPr/>
        </p:nvSpPr>
        <p:spPr>
          <a:xfrm rot="16200000">
            <a:off x="2763508" y="1256784"/>
            <a:ext cx="1584984" cy="369332"/>
          </a:xfrm>
          <a:prstGeom prst="rect">
            <a:avLst/>
          </a:prstGeom>
          <a:noFill/>
        </p:spPr>
        <p:txBody>
          <a:bodyPr wrap="square">
            <a:spAutoFit/>
          </a:bodyPr>
          <a:lstStyle/>
          <a:p>
            <a:r>
              <a:rPr lang="es-PE" b="1" dirty="0">
                <a:solidFill>
                  <a:srgbClr val="00B050"/>
                </a:solidFill>
              </a:rPr>
              <a:t>ARIMA(0,0,2)</a:t>
            </a:r>
          </a:p>
        </p:txBody>
      </p:sp>
      <p:sp>
        <p:nvSpPr>
          <p:cNvPr id="24" name="CuadroTexto 23">
            <a:extLst>
              <a:ext uri="{FF2B5EF4-FFF2-40B4-BE49-F238E27FC236}">
                <a16:creationId xmlns:a16="http://schemas.microsoft.com/office/drawing/2014/main" id="{AF80EEA6-E8DE-436D-9FE1-458849B40E8D}"/>
              </a:ext>
            </a:extLst>
          </p:cNvPr>
          <p:cNvSpPr txBox="1"/>
          <p:nvPr/>
        </p:nvSpPr>
        <p:spPr>
          <a:xfrm>
            <a:off x="1757107" y="188900"/>
            <a:ext cx="785593" cy="369332"/>
          </a:xfrm>
          <a:prstGeom prst="rect">
            <a:avLst/>
          </a:prstGeom>
          <a:noFill/>
        </p:spPr>
        <p:txBody>
          <a:bodyPr wrap="square">
            <a:spAutoFit/>
          </a:bodyPr>
          <a:lstStyle/>
          <a:p>
            <a:r>
              <a:rPr lang="es-PE" b="1" dirty="0">
                <a:solidFill>
                  <a:srgbClr val="0070C0"/>
                </a:solidFill>
              </a:rPr>
              <a:t>AR(1)</a:t>
            </a:r>
            <a:endParaRPr lang="es-PE" dirty="0">
              <a:solidFill>
                <a:srgbClr val="0070C0"/>
              </a:solidFill>
            </a:endParaRPr>
          </a:p>
        </p:txBody>
      </p:sp>
      <p:sp>
        <p:nvSpPr>
          <p:cNvPr id="25" name="CuadroTexto 24">
            <a:extLst>
              <a:ext uri="{FF2B5EF4-FFF2-40B4-BE49-F238E27FC236}">
                <a16:creationId xmlns:a16="http://schemas.microsoft.com/office/drawing/2014/main" id="{DEE1B195-66DA-4A64-B748-B69A9F487624}"/>
              </a:ext>
            </a:extLst>
          </p:cNvPr>
          <p:cNvSpPr txBox="1"/>
          <p:nvPr/>
        </p:nvSpPr>
        <p:spPr>
          <a:xfrm>
            <a:off x="5200981" y="188900"/>
            <a:ext cx="785593" cy="369332"/>
          </a:xfrm>
          <a:prstGeom prst="rect">
            <a:avLst/>
          </a:prstGeom>
          <a:noFill/>
        </p:spPr>
        <p:txBody>
          <a:bodyPr wrap="square">
            <a:spAutoFit/>
          </a:bodyPr>
          <a:lstStyle/>
          <a:p>
            <a:r>
              <a:rPr lang="es-PE" b="1" dirty="0">
                <a:solidFill>
                  <a:srgbClr val="00B050"/>
                </a:solidFill>
              </a:rPr>
              <a:t>MA(2)</a:t>
            </a:r>
            <a:endParaRPr lang="es-PE" dirty="0">
              <a:solidFill>
                <a:srgbClr val="00B050"/>
              </a:solidFill>
            </a:endParaRPr>
          </a:p>
        </p:txBody>
      </p:sp>
      <p:sp>
        <p:nvSpPr>
          <p:cNvPr id="27" name="CuadroTexto 26">
            <a:extLst>
              <a:ext uri="{FF2B5EF4-FFF2-40B4-BE49-F238E27FC236}">
                <a16:creationId xmlns:a16="http://schemas.microsoft.com/office/drawing/2014/main" id="{90232CA1-2E98-4C33-8095-CE872676E13D}"/>
              </a:ext>
            </a:extLst>
          </p:cNvPr>
          <p:cNvSpPr txBox="1"/>
          <p:nvPr/>
        </p:nvSpPr>
        <p:spPr>
          <a:xfrm>
            <a:off x="6205428" y="1871022"/>
            <a:ext cx="2592928" cy="923330"/>
          </a:xfrm>
          <a:prstGeom prst="rect">
            <a:avLst/>
          </a:prstGeom>
          <a:noFill/>
        </p:spPr>
        <p:txBody>
          <a:bodyPr wrap="square">
            <a:spAutoFit/>
          </a:bodyPr>
          <a:lstStyle/>
          <a:p>
            <a:r>
              <a:rPr lang="es-PE" dirty="0"/>
              <a:t>AR(1) = s^2 = 137.888</a:t>
            </a:r>
          </a:p>
          <a:p>
            <a:r>
              <a:rPr lang="es-PE" dirty="0"/>
              <a:t>MA(2) = s^2 = 135.132</a:t>
            </a:r>
          </a:p>
          <a:p>
            <a:endParaRPr lang="es-PE" dirty="0"/>
          </a:p>
        </p:txBody>
      </p:sp>
      <p:sp>
        <p:nvSpPr>
          <p:cNvPr id="30" name="CuadroTexto 29">
            <a:extLst>
              <a:ext uri="{FF2B5EF4-FFF2-40B4-BE49-F238E27FC236}">
                <a16:creationId xmlns:a16="http://schemas.microsoft.com/office/drawing/2014/main" id="{20C091AF-A21A-4697-807D-C601F38B39F0}"/>
              </a:ext>
            </a:extLst>
          </p:cNvPr>
          <p:cNvSpPr txBox="1"/>
          <p:nvPr/>
        </p:nvSpPr>
        <p:spPr>
          <a:xfrm>
            <a:off x="6205428" y="643460"/>
            <a:ext cx="4672146" cy="1200329"/>
          </a:xfrm>
          <a:prstGeom prst="rect">
            <a:avLst/>
          </a:prstGeom>
          <a:noFill/>
        </p:spPr>
        <p:txBody>
          <a:bodyPr wrap="square">
            <a:spAutoFit/>
          </a:bodyPr>
          <a:lstStyle/>
          <a:p>
            <a:pPr algn="just"/>
            <a:r>
              <a:rPr lang="es-PE" dirty="0"/>
              <a:t>Ambos modelos ajustan correctamente los datos. Los coeficientes estimados son significativamente distintos de cero.  Los errores cuadráticos medios son similares.</a:t>
            </a:r>
          </a:p>
        </p:txBody>
      </p:sp>
      <p:sp>
        <p:nvSpPr>
          <p:cNvPr id="32" name="CuadroTexto 31">
            <a:extLst>
              <a:ext uri="{FF2B5EF4-FFF2-40B4-BE49-F238E27FC236}">
                <a16:creationId xmlns:a16="http://schemas.microsoft.com/office/drawing/2014/main" id="{B694B96F-964F-4649-9308-CC3F55E3A6AF}"/>
              </a:ext>
            </a:extLst>
          </p:cNvPr>
          <p:cNvSpPr txBox="1"/>
          <p:nvPr/>
        </p:nvSpPr>
        <p:spPr>
          <a:xfrm>
            <a:off x="7123307" y="2948548"/>
            <a:ext cx="4973443" cy="2585323"/>
          </a:xfrm>
          <a:prstGeom prst="rect">
            <a:avLst/>
          </a:prstGeom>
          <a:noFill/>
        </p:spPr>
        <p:txBody>
          <a:bodyPr wrap="square">
            <a:spAutoFit/>
          </a:bodyPr>
          <a:lstStyle/>
          <a:p>
            <a:pPr algn="just"/>
            <a:r>
              <a:rPr lang="es-PE" dirty="0"/>
              <a:t>Los pronósticos anticipados de uno o dos pasos obtenidos de ambos modelos son distintos, pero los pronósticos anticipadas de tres pasos (periodo 78) son casi iguales.</a:t>
            </a:r>
          </a:p>
          <a:p>
            <a:pPr algn="just"/>
            <a:endParaRPr lang="es-PE" dirty="0"/>
          </a:p>
          <a:p>
            <a:pPr algn="just"/>
            <a:r>
              <a:rPr lang="es-PE" dirty="0"/>
              <a:t>La estadística de </a:t>
            </a:r>
            <a:r>
              <a:rPr lang="es-PE" dirty="0" err="1"/>
              <a:t>Ljung</a:t>
            </a:r>
            <a:r>
              <a:rPr lang="es-PE" dirty="0"/>
              <a:t>-Box, Qm (Box-Pierce modificada), no es significativa para el conjunto de los retrasos m = 12 ,24, 36, 48 para ninguno de los modelos.</a:t>
            </a:r>
          </a:p>
        </p:txBody>
      </p:sp>
    </p:spTree>
    <p:extLst>
      <p:ext uri="{BB962C8B-B14F-4D97-AF65-F5344CB8AC3E}">
        <p14:creationId xmlns:p14="http://schemas.microsoft.com/office/powerpoint/2010/main" val="4283312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813BA86-D366-4DB6-B0E0-9A53B9C37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pic>
        <p:nvPicPr>
          <p:cNvPr id="4" name="Imagen 3">
            <a:extLst>
              <a:ext uri="{FF2B5EF4-FFF2-40B4-BE49-F238E27FC236}">
                <a16:creationId xmlns:a16="http://schemas.microsoft.com/office/drawing/2014/main" id="{2C738497-60FC-4526-B538-5B136FA92DBE}"/>
              </a:ext>
            </a:extLst>
          </p:cNvPr>
          <p:cNvPicPr>
            <a:picLocks noChangeAspect="1"/>
          </p:cNvPicPr>
          <p:nvPr/>
        </p:nvPicPr>
        <p:blipFill>
          <a:blip r:embed="rId3"/>
          <a:stretch>
            <a:fillRect/>
          </a:stretch>
        </p:blipFill>
        <p:spPr>
          <a:xfrm>
            <a:off x="7241122" y="2167051"/>
            <a:ext cx="4905125" cy="3272917"/>
          </a:xfrm>
          <a:prstGeom prst="rect">
            <a:avLst/>
          </a:prstGeom>
        </p:spPr>
      </p:pic>
      <p:pic>
        <p:nvPicPr>
          <p:cNvPr id="8" name="Imagen 7">
            <a:extLst>
              <a:ext uri="{FF2B5EF4-FFF2-40B4-BE49-F238E27FC236}">
                <a16:creationId xmlns:a16="http://schemas.microsoft.com/office/drawing/2014/main" id="{D6E62299-B92C-4A92-89D9-461BF9BC32D2}"/>
              </a:ext>
            </a:extLst>
          </p:cNvPr>
          <p:cNvPicPr>
            <a:picLocks noChangeAspect="1"/>
          </p:cNvPicPr>
          <p:nvPr/>
        </p:nvPicPr>
        <p:blipFill rotWithShape="1">
          <a:blip r:embed="rId4"/>
          <a:srcRect r="52059"/>
          <a:stretch/>
        </p:blipFill>
        <p:spPr>
          <a:xfrm>
            <a:off x="226333" y="0"/>
            <a:ext cx="3548063" cy="4933950"/>
          </a:xfrm>
          <a:prstGeom prst="rect">
            <a:avLst/>
          </a:prstGeom>
        </p:spPr>
      </p:pic>
      <p:pic>
        <p:nvPicPr>
          <p:cNvPr id="6" name="Imagen 5">
            <a:extLst>
              <a:ext uri="{FF2B5EF4-FFF2-40B4-BE49-F238E27FC236}">
                <a16:creationId xmlns:a16="http://schemas.microsoft.com/office/drawing/2014/main" id="{A350FCC6-A6BD-4206-BFE9-E3EDCB1C7FD1}"/>
              </a:ext>
            </a:extLst>
          </p:cNvPr>
          <p:cNvPicPr>
            <a:picLocks noChangeAspect="1"/>
          </p:cNvPicPr>
          <p:nvPr/>
        </p:nvPicPr>
        <p:blipFill>
          <a:blip r:embed="rId5"/>
          <a:stretch>
            <a:fillRect/>
          </a:stretch>
        </p:blipFill>
        <p:spPr>
          <a:xfrm>
            <a:off x="2498315" y="691949"/>
            <a:ext cx="4663301" cy="3111561"/>
          </a:xfrm>
          <a:prstGeom prst="rect">
            <a:avLst/>
          </a:prstGeom>
        </p:spPr>
      </p:pic>
      <p:sp>
        <p:nvSpPr>
          <p:cNvPr id="9" name="CuadroTexto 8">
            <a:extLst>
              <a:ext uri="{FF2B5EF4-FFF2-40B4-BE49-F238E27FC236}">
                <a16:creationId xmlns:a16="http://schemas.microsoft.com/office/drawing/2014/main" id="{B62F34D5-36A0-4A4F-B5D8-2F0A2C07E5ED}"/>
              </a:ext>
            </a:extLst>
          </p:cNvPr>
          <p:cNvSpPr txBox="1"/>
          <p:nvPr/>
        </p:nvSpPr>
        <p:spPr>
          <a:xfrm>
            <a:off x="6096000" y="161309"/>
            <a:ext cx="785593" cy="369332"/>
          </a:xfrm>
          <a:prstGeom prst="rect">
            <a:avLst/>
          </a:prstGeom>
          <a:noFill/>
        </p:spPr>
        <p:txBody>
          <a:bodyPr wrap="square">
            <a:spAutoFit/>
          </a:bodyPr>
          <a:lstStyle/>
          <a:p>
            <a:r>
              <a:rPr lang="es-PE" b="1" dirty="0">
                <a:solidFill>
                  <a:srgbClr val="0070C0"/>
                </a:solidFill>
              </a:rPr>
              <a:t>AR(1)</a:t>
            </a:r>
            <a:endParaRPr lang="es-PE" dirty="0">
              <a:solidFill>
                <a:srgbClr val="0070C0"/>
              </a:solidFill>
            </a:endParaRPr>
          </a:p>
        </p:txBody>
      </p:sp>
      <p:sp>
        <p:nvSpPr>
          <p:cNvPr id="11" name="CuadroTexto 10">
            <a:extLst>
              <a:ext uri="{FF2B5EF4-FFF2-40B4-BE49-F238E27FC236}">
                <a16:creationId xmlns:a16="http://schemas.microsoft.com/office/drawing/2014/main" id="{F37AB09D-97A2-4A7A-8187-819BA6F671A3}"/>
              </a:ext>
            </a:extLst>
          </p:cNvPr>
          <p:cNvSpPr txBox="1"/>
          <p:nvPr/>
        </p:nvSpPr>
        <p:spPr>
          <a:xfrm>
            <a:off x="638408" y="5693750"/>
            <a:ext cx="11304548" cy="923330"/>
          </a:xfrm>
          <a:prstGeom prst="rect">
            <a:avLst/>
          </a:prstGeom>
          <a:noFill/>
        </p:spPr>
        <p:txBody>
          <a:bodyPr wrap="square">
            <a:spAutoFit/>
          </a:bodyPr>
          <a:lstStyle/>
          <a:p>
            <a:r>
              <a:rPr lang="es-PE" dirty="0"/>
              <a:t>Las autocorrelaciones residuales para el modelo AR(1) son pequeñas y correctas dentro de sus límites de error. La función de autocorrelación del modelo MA(2) es similar. Para cada uno de los modelos, no hay razón que </a:t>
            </a:r>
            <a:r>
              <a:rPr lang="es-PE" dirty="0" err="1"/>
              <a:t>justifiue</a:t>
            </a:r>
            <a:r>
              <a:rPr lang="es-PE" dirty="0"/>
              <a:t> que los errores no son aleatorios.</a:t>
            </a:r>
          </a:p>
        </p:txBody>
      </p:sp>
    </p:spTree>
    <p:extLst>
      <p:ext uri="{BB962C8B-B14F-4D97-AF65-F5344CB8AC3E}">
        <p14:creationId xmlns:p14="http://schemas.microsoft.com/office/powerpoint/2010/main" val="15873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996BC58-A488-4840-8D79-1BDB82933117}"/>
              </a:ext>
            </a:extLst>
          </p:cNvPr>
          <p:cNvPicPr>
            <a:picLocks noChangeAspect="1"/>
          </p:cNvPicPr>
          <p:nvPr/>
        </p:nvPicPr>
        <p:blipFill rotWithShape="1">
          <a:blip r:embed="rId2"/>
          <a:srcRect r="39711"/>
          <a:stretch/>
        </p:blipFill>
        <p:spPr>
          <a:xfrm>
            <a:off x="-90515" y="0"/>
            <a:ext cx="3646515" cy="6858000"/>
          </a:xfrm>
          <a:prstGeom prst="rect">
            <a:avLst/>
          </a:prstGeom>
        </p:spPr>
      </p:pic>
      <p:sp>
        <p:nvSpPr>
          <p:cNvPr id="3" name="CuadroTexto 2">
            <a:extLst>
              <a:ext uri="{FF2B5EF4-FFF2-40B4-BE49-F238E27FC236}">
                <a16:creationId xmlns:a16="http://schemas.microsoft.com/office/drawing/2014/main" id="{333F464B-2F90-48AE-8E32-8C165D146BE5}"/>
              </a:ext>
            </a:extLst>
          </p:cNvPr>
          <p:cNvSpPr txBox="1"/>
          <p:nvPr/>
        </p:nvSpPr>
        <p:spPr>
          <a:xfrm rot="16200000">
            <a:off x="-698341" y="1269890"/>
            <a:ext cx="1584984" cy="369332"/>
          </a:xfrm>
          <a:prstGeom prst="rect">
            <a:avLst/>
          </a:prstGeom>
          <a:noFill/>
        </p:spPr>
        <p:txBody>
          <a:bodyPr wrap="square">
            <a:spAutoFit/>
          </a:bodyPr>
          <a:lstStyle/>
          <a:p>
            <a:r>
              <a:rPr lang="es-PE" b="1" dirty="0">
                <a:solidFill>
                  <a:srgbClr val="0070C0"/>
                </a:solidFill>
              </a:rPr>
              <a:t>ARIMA(1,0,0)</a:t>
            </a:r>
          </a:p>
        </p:txBody>
      </p:sp>
      <p:sp>
        <p:nvSpPr>
          <p:cNvPr id="4" name="CuadroTexto 3">
            <a:extLst>
              <a:ext uri="{FF2B5EF4-FFF2-40B4-BE49-F238E27FC236}">
                <a16:creationId xmlns:a16="http://schemas.microsoft.com/office/drawing/2014/main" id="{FAF7B1C4-2345-4267-9331-C12A38CF1D98}"/>
              </a:ext>
            </a:extLst>
          </p:cNvPr>
          <p:cNvSpPr txBox="1"/>
          <p:nvPr/>
        </p:nvSpPr>
        <p:spPr>
          <a:xfrm>
            <a:off x="1757107" y="188900"/>
            <a:ext cx="785593" cy="369332"/>
          </a:xfrm>
          <a:prstGeom prst="rect">
            <a:avLst/>
          </a:prstGeom>
          <a:noFill/>
        </p:spPr>
        <p:txBody>
          <a:bodyPr wrap="square">
            <a:spAutoFit/>
          </a:bodyPr>
          <a:lstStyle/>
          <a:p>
            <a:r>
              <a:rPr lang="es-PE" b="1" dirty="0">
                <a:solidFill>
                  <a:srgbClr val="0070C0"/>
                </a:solidFill>
              </a:rPr>
              <a:t>AR(1)</a:t>
            </a:r>
            <a:endParaRPr lang="es-PE" dirty="0">
              <a:solidFill>
                <a:srgbClr val="0070C0"/>
              </a:solidFill>
            </a:endParaRPr>
          </a:p>
        </p:txBody>
      </p:sp>
      <p:sp>
        <p:nvSpPr>
          <p:cNvPr id="5" name="Rectángulo 4">
            <a:extLst>
              <a:ext uri="{FF2B5EF4-FFF2-40B4-BE49-F238E27FC236}">
                <a16:creationId xmlns:a16="http://schemas.microsoft.com/office/drawing/2014/main" id="{D2B67A7C-9F54-41CA-8197-C280613EB5F2}"/>
              </a:ext>
            </a:extLst>
          </p:cNvPr>
          <p:cNvSpPr/>
          <p:nvPr/>
        </p:nvSpPr>
        <p:spPr>
          <a:xfrm>
            <a:off x="0" y="2386361"/>
            <a:ext cx="2765502" cy="12266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03D3DE2-DE14-427A-9BBB-D8A61687A579}"/>
                  </a:ext>
                </a:extLst>
              </p:cNvPr>
              <p:cNvSpPr txBox="1"/>
              <p:nvPr/>
            </p:nvSpPr>
            <p:spPr>
              <a:xfrm>
                <a:off x="5982113" y="3169438"/>
                <a:ext cx="3186385" cy="329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PE" i="1" smtClean="0">
                              <a:latin typeface="Cambria Math" panose="02040503050406030204" pitchFamily="18" charset="0"/>
                            </a:rPr>
                          </m:ctrlPr>
                        </m:accPr>
                        <m:e>
                          <m:acc>
                            <m:accPr>
                              <m:chr m:val="̂"/>
                              <m:ctrlPr>
                                <a:rPr lang="es-PE" i="1" smtClean="0">
                                  <a:latin typeface="Cambria Math" panose="02040503050406030204" pitchFamily="18" charset="0"/>
                                </a:rPr>
                              </m:ctrlPr>
                            </m:accPr>
                            <m:e>
                              <m:sSub>
                                <m:sSubPr>
                                  <m:ctrlPr>
                                    <a:rPr lang="es-PE" i="1">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sub>
                              </m:sSub>
                            </m:e>
                          </m:acc>
                          <m:r>
                            <a:rPr lang="es-PE" b="0" i="1" smtClean="0">
                              <a:latin typeface="Cambria Math" panose="02040503050406030204" pitchFamily="18" charset="0"/>
                            </a:rPr>
                            <m:t>=115.83+</m:t>
                          </m:r>
                          <m:d>
                            <m:dPr>
                              <m:ctrlPr>
                                <a:rPr lang="es-PE" b="0" i="1" smtClean="0">
                                  <a:latin typeface="Cambria Math" panose="02040503050406030204" pitchFamily="18" charset="0"/>
                                </a:rPr>
                              </m:ctrlPr>
                            </m:dPr>
                            <m:e>
                              <m:r>
                                <a:rPr lang="es-PE" b="0" i="1" smtClean="0">
                                  <a:latin typeface="Cambria Math" panose="02040503050406030204" pitchFamily="18" charset="0"/>
                                </a:rPr>
                                <m:t>−0.5376</m:t>
                              </m:r>
                            </m:e>
                          </m:d>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𝑡</m:t>
                              </m:r>
                              <m:r>
                                <a:rPr lang="es-PE" b="0" i="1" smtClean="0">
                                  <a:latin typeface="Cambria Math" panose="02040503050406030204" pitchFamily="18" charset="0"/>
                                </a:rPr>
                                <m:t>−1</m:t>
                              </m:r>
                            </m:sub>
                          </m:sSub>
                        </m:e>
                      </m:acc>
                    </m:oMath>
                  </m:oMathPara>
                </a14:m>
                <a:endParaRPr lang="es-PE" dirty="0"/>
              </a:p>
            </p:txBody>
          </p:sp>
        </mc:Choice>
        <mc:Fallback xmlns="">
          <p:sp>
            <p:nvSpPr>
              <p:cNvPr id="8" name="CuadroTexto 7">
                <a:extLst>
                  <a:ext uri="{FF2B5EF4-FFF2-40B4-BE49-F238E27FC236}">
                    <a16:creationId xmlns:a16="http://schemas.microsoft.com/office/drawing/2014/main" id="{F03D3DE2-DE14-427A-9BBB-D8A61687A579}"/>
                  </a:ext>
                </a:extLst>
              </p:cNvPr>
              <p:cNvSpPr txBox="1">
                <a:spLocks noRot="1" noChangeAspect="1" noMove="1" noResize="1" noEditPoints="1" noAdjustHandles="1" noChangeArrowheads="1" noChangeShapeType="1" noTextEdit="1"/>
              </p:cNvSpPr>
              <p:nvPr/>
            </p:nvSpPr>
            <p:spPr>
              <a:xfrm>
                <a:off x="5982113" y="3169438"/>
                <a:ext cx="3186385" cy="329962"/>
              </a:xfrm>
              <a:prstGeom prst="rect">
                <a:avLst/>
              </a:prstGeom>
              <a:blipFill>
                <a:blip r:embed="rId3"/>
                <a:stretch>
                  <a:fillRect l="-1147" t="-16667" r="-382" b="-12963"/>
                </a:stretch>
              </a:blipFill>
            </p:spPr>
            <p:txBody>
              <a:bodyPr/>
              <a:lstStyle/>
              <a:p>
                <a:r>
                  <a:rPr lang="es-PE">
                    <a:noFill/>
                  </a:rPr>
                  <a:t> </a:t>
                </a:r>
              </a:p>
            </p:txBody>
          </p:sp>
        </mc:Fallback>
      </mc:AlternateContent>
      <p:sp>
        <p:nvSpPr>
          <p:cNvPr id="9" name="CuadroTexto 8">
            <a:extLst>
              <a:ext uri="{FF2B5EF4-FFF2-40B4-BE49-F238E27FC236}">
                <a16:creationId xmlns:a16="http://schemas.microsoft.com/office/drawing/2014/main" id="{B1E0EE9B-E497-465B-B656-779E9C63293B}"/>
              </a:ext>
            </a:extLst>
          </p:cNvPr>
          <p:cNvSpPr txBox="1"/>
          <p:nvPr/>
        </p:nvSpPr>
        <p:spPr>
          <a:xfrm>
            <a:off x="5938400" y="2605046"/>
            <a:ext cx="3273812" cy="369332"/>
          </a:xfrm>
          <a:prstGeom prst="rect">
            <a:avLst/>
          </a:prstGeom>
          <a:noFill/>
        </p:spPr>
        <p:txBody>
          <a:bodyPr wrap="square" rtlCol="0">
            <a:spAutoFit/>
          </a:bodyPr>
          <a:lstStyle/>
          <a:p>
            <a:r>
              <a:rPr lang="es-PE" b="1" dirty="0"/>
              <a:t>ECUACIÓN PRONÓSTICO AR(1)</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9B76C1D-9F90-43C5-B7EA-B2A94DCE2E90}"/>
                  </a:ext>
                </a:extLst>
              </p:cNvPr>
              <p:cNvSpPr txBox="1"/>
              <p:nvPr/>
            </p:nvSpPr>
            <p:spPr>
              <a:xfrm>
                <a:off x="3646515" y="4225792"/>
                <a:ext cx="7493618" cy="376513"/>
              </a:xfrm>
              <a:prstGeom prst="rect">
                <a:avLst/>
              </a:prstGeom>
              <a:noFill/>
            </p:spPr>
            <p:txBody>
              <a:bodyPr wrap="square">
                <a:spAutoFit/>
              </a:bodyPr>
              <a:lstStyle/>
              <a:p>
                <a14:m>
                  <m:oMath xmlns:m="http://schemas.openxmlformats.org/officeDocument/2006/math">
                    <m:acc>
                      <m:accPr>
                        <m:chr m:val="̂"/>
                        <m:ctrlPr>
                          <a:rPr lang="es-PE" i="1" smtClean="0">
                            <a:latin typeface="Cambria Math" panose="02040503050406030204" pitchFamily="18" charset="0"/>
                          </a:rPr>
                        </m:ctrlPr>
                      </m:accPr>
                      <m:e>
                        <m:sSub>
                          <m:sSubPr>
                            <m:ctrlPr>
                              <a:rPr lang="es-PE" i="1">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76</m:t>
                            </m:r>
                          </m:sub>
                        </m:sSub>
                      </m:e>
                    </m:acc>
                    <m:r>
                      <a:rPr lang="es-PE" b="0" i="1" smtClean="0">
                        <a:latin typeface="Cambria Math" panose="02040503050406030204" pitchFamily="18" charset="0"/>
                      </a:rPr>
                      <m:t>=115.826 −0.5376</m:t>
                    </m:r>
                  </m:oMath>
                </a14:m>
                <a:r>
                  <a:rPr lang="es-PE" dirty="0"/>
                  <a:t>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7</m:t>
                        </m:r>
                        <m:r>
                          <a:rPr lang="es-PE" b="0" i="1" smtClean="0">
                            <a:latin typeface="Cambria Math" panose="02040503050406030204" pitchFamily="18" charset="0"/>
                          </a:rPr>
                          <m:t>5</m:t>
                        </m:r>
                      </m:sub>
                    </m:sSub>
                    <m:r>
                      <a:rPr lang="es-PE" b="0" i="1" smtClean="0">
                        <a:latin typeface="Cambria Math" panose="02040503050406030204" pitchFamily="18" charset="0"/>
                      </a:rPr>
                      <m:t>=115.83 −0.5376 </m:t>
                    </m:r>
                    <m:d>
                      <m:dPr>
                        <m:ctrlPr>
                          <a:rPr lang="es-PE" b="0" i="1" smtClean="0">
                            <a:latin typeface="Cambria Math" panose="02040503050406030204" pitchFamily="18" charset="0"/>
                          </a:rPr>
                        </m:ctrlPr>
                      </m:dPr>
                      <m:e>
                        <m:r>
                          <a:rPr lang="es-PE" b="0" i="1" smtClean="0">
                            <a:latin typeface="Cambria Math" panose="02040503050406030204" pitchFamily="18" charset="0"/>
                          </a:rPr>
                          <m:t>72</m:t>
                        </m:r>
                      </m:e>
                    </m:d>
                    <m:r>
                      <a:rPr lang="es-PE" b="0" i="1" smtClean="0">
                        <a:latin typeface="Cambria Math" panose="02040503050406030204" pitchFamily="18" charset="0"/>
                      </a:rPr>
                      <m:t>=</m:t>
                    </m:r>
                    <m:r>
                      <a:rPr lang="es-PE" b="1" i="1" smtClean="0">
                        <a:latin typeface="Cambria Math" panose="02040503050406030204" pitchFamily="18" charset="0"/>
                      </a:rPr>
                      <m:t>𝟕𝟕</m:t>
                    </m:r>
                    <m:r>
                      <a:rPr lang="es-PE" b="1" i="1" smtClean="0">
                        <a:latin typeface="Cambria Math" panose="02040503050406030204" pitchFamily="18" charset="0"/>
                      </a:rPr>
                      <m:t>.</m:t>
                    </m:r>
                    <m:r>
                      <a:rPr lang="es-PE" b="1" i="1" smtClean="0">
                        <a:latin typeface="Cambria Math" panose="02040503050406030204" pitchFamily="18" charset="0"/>
                      </a:rPr>
                      <m:t>𝟏𝟐𝟏𝟖</m:t>
                    </m:r>
                  </m:oMath>
                </a14:m>
                <a:endParaRPr lang="es-PE" b="1" dirty="0"/>
              </a:p>
            </p:txBody>
          </p:sp>
        </mc:Choice>
        <mc:Fallback xmlns="">
          <p:sp>
            <p:nvSpPr>
              <p:cNvPr id="13" name="CuadroTexto 12">
                <a:extLst>
                  <a:ext uri="{FF2B5EF4-FFF2-40B4-BE49-F238E27FC236}">
                    <a16:creationId xmlns:a16="http://schemas.microsoft.com/office/drawing/2014/main" id="{09B76C1D-9F90-43C5-B7EA-B2A94DCE2E90}"/>
                  </a:ext>
                </a:extLst>
              </p:cNvPr>
              <p:cNvSpPr txBox="1">
                <a:spLocks noRot="1" noChangeAspect="1" noMove="1" noResize="1" noEditPoints="1" noAdjustHandles="1" noChangeArrowheads="1" noChangeShapeType="1" noTextEdit="1"/>
              </p:cNvSpPr>
              <p:nvPr/>
            </p:nvSpPr>
            <p:spPr>
              <a:xfrm>
                <a:off x="3646515" y="4225792"/>
                <a:ext cx="7493618" cy="376513"/>
              </a:xfrm>
              <a:prstGeom prst="rect">
                <a:avLst/>
              </a:prstGeom>
              <a:blipFill>
                <a:blip r:embed="rId4"/>
                <a:stretch>
                  <a:fillRect t="-1613" b="-1613"/>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EFEB051A-863E-4F8B-8A7D-409CFF29AF76}"/>
                  </a:ext>
                </a:extLst>
              </p:cNvPr>
              <p:cNvSpPr txBox="1"/>
              <p:nvPr/>
            </p:nvSpPr>
            <p:spPr>
              <a:xfrm>
                <a:off x="3646515" y="5127327"/>
                <a:ext cx="7493618"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PE" i="1" smtClean="0">
                              <a:latin typeface="Cambria Math" panose="02040503050406030204" pitchFamily="18" charset="0"/>
                            </a:rPr>
                          </m:ctrlPr>
                        </m:accPr>
                        <m:e>
                          <m:sSub>
                            <m:sSubPr>
                              <m:ctrlPr>
                                <a:rPr lang="es-PE" i="1">
                                  <a:latin typeface="Cambria Math" panose="02040503050406030204" pitchFamily="18" charset="0"/>
                                </a:rPr>
                              </m:ctrlPr>
                            </m:sSubPr>
                            <m:e>
                              <m:r>
                                <a:rPr lang="es-PE" i="1">
                                  <a:latin typeface="Cambria Math" panose="02040503050406030204" pitchFamily="18" charset="0"/>
                                </a:rPr>
                                <m:t>𝑌</m:t>
                              </m:r>
                            </m:e>
                            <m:sub>
                              <m:r>
                                <a:rPr lang="es-PE" b="0" i="1" smtClean="0">
                                  <a:latin typeface="Cambria Math" panose="02040503050406030204" pitchFamily="18" charset="0"/>
                                </a:rPr>
                                <m:t>77</m:t>
                              </m:r>
                            </m:sub>
                          </m:sSub>
                        </m:e>
                      </m:acc>
                      <m:r>
                        <a:rPr lang="es-PE" b="0" i="1" smtClean="0">
                          <a:latin typeface="Cambria Math" panose="02040503050406030204" pitchFamily="18" charset="0"/>
                        </a:rPr>
                        <m:t>=115.826 −0.5376</m:t>
                      </m:r>
                      <m:acc>
                        <m:accPr>
                          <m:chr m:val="̂"/>
                          <m:ctrlPr>
                            <a:rPr lang="es-PE" i="1">
                              <a:latin typeface="Cambria Math" panose="02040503050406030204" pitchFamily="18" charset="0"/>
                            </a:rPr>
                          </m:ctrlPr>
                        </m:accPr>
                        <m:e>
                          <m:sSub>
                            <m:sSubPr>
                              <m:ctrlPr>
                                <a:rPr lang="es-PE" i="1">
                                  <a:latin typeface="Cambria Math" panose="02040503050406030204" pitchFamily="18" charset="0"/>
                                </a:rPr>
                              </m:ctrlPr>
                            </m:sSubPr>
                            <m:e>
                              <m:r>
                                <a:rPr lang="es-PE" i="1">
                                  <a:latin typeface="Cambria Math" panose="02040503050406030204" pitchFamily="18" charset="0"/>
                                </a:rPr>
                                <m:t>𝑌</m:t>
                              </m:r>
                            </m:e>
                            <m:sub>
                              <m:r>
                                <a:rPr lang="es-PE" i="1">
                                  <a:latin typeface="Cambria Math" panose="02040503050406030204" pitchFamily="18" charset="0"/>
                                </a:rPr>
                                <m:t>76</m:t>
                              </m:r>
                            </m:sub>
                          </m:sSub>
                        </m:e>
                      </m:acc>
                      <m:r>
                        <a:rPr lang="es-PE" b="0" i="1" smtClean="0">
                          <a:latin typeface="Cambria Math" panose="02040503050406030204" pitchFamily="18" charset="0"/>
                        </a:rPr>
                        <m:t>=115.83 −0.5376 </m:t>
                      </m:r>
                      <m:d>
                        <m:dPr>
                          <m:ctrlPr>
                            <a:rPr lang="es-PE" b="0" i="1" smtClean="0">
                              <a:latin typeface="Cambria Math" panose="02040503050406030204" pitchFamily="18" charset="0"/>
                            </a:rPr>
                          </m:ctrlPr>
                        </m:dPr>
                        <m:e>
                          <m:r>
                            <a:rPr lang="es-PE" b="0" i="1" smtClean="0">
                              <a:latin typeface="Cambria Math" panose="02040503050406030204" pitchFamily="18" charset="0"/>
                            </a:rPr>
                            <m:t>77.1218</m:t>
                          </m:r>
                        </m:e>
                      </m:d>
                      <m:r>
                        <a:rPr lang="es-PE" b="0" i="1" smtClean="0">
                          <a:latin typeface="Cambria Math" panose="02040503050406030204" pitchFamily="18" charset="0"/>
                        </a:rPr>
                        <m:t>=</m:t>
                      </m:r>
                      <m:r>
                        <a:rPr lang="es-PE" b="1" i="1" smtClean="0">
                          <a:latin typeface="Cambria Math" panose="02040503050406030204" pitchFamily="18" charset="0"/>
                        </a:rPr>
                        <m:t>𝟕𝟒</m:t>
                      </m:r>
                      <m:r>
                        <a:rPr lang="es-PE" b="1" i="1" smtClean="0">
                          <a:latin typeface="Cambria Math" panose="02040503050406030204" pitchFamily="18" charset="0"/>
                        </a:rPr>
                        <m:t>.</m:t>
                      </m:r>
                      <m:r>
                        <a:rPr lang="es-PE" b="1" i="1" smtClean="0">
                          <a:latin typeface="Cambria Math" panose="02040503050406030204" pitchFamily="18" charset="0"/>
                        </a:rPr>
                        <m:t>𝟑𝟔𝟖𝟑</m:t>
                      </m:r>
                    </m:oMath>
                  </m:oMathPara>
                </a14:m>
                <a:endParaRPr lang="es-PE" b="1" dirty="0"/>
              </a:p>
            </p:txBody>
          </p:sp>
        </mc:Choice>
        <mc:Fallback xmlns="">
          <p:sp>
            <p:nvSpPr>
              <p:cNvPr id="14" name="CuadroTexto 13">
                <a:extLst>
                  <a:ext uri="{FF2B5EF4-FFF2-40B4-BE49-F238E27FC236}">
                    <a16:creationId xmlns:a16="http://schemas.microsoft.com/office/drawing/2014/main" id="{EFEB051A-863E-4F8B-8A7D-409CFF29AF76}"/>
                  </a:ext>
                </a:extLst>
              </p:cNvPr>
              <p:cNvSpPr txBox="1">
                <a:spLocks noRot="1" noChangeAspect="1" noMove="1" noResize="1" noEditPoints="1" noAdjustHandles="1" noChangeArrowheads="1" noChangeShapeType="1" noTextEdit="1"/>
              </p:cNvSpPr>
              <p:nvPr/>
            </p:nvSpPr>
            <p:spPr>
              <a:xfrm>
                <a:off x="3646515" y="5127327"/>
                <a:ext cx="7493618" cy="376513"/>
              </a:xfrm>
              <a:prstGeom prst="rect">
                <a:avLst/>
              </a:prstGeom>
              <a:blipFill>
                <a:blip r:embed="rId5"/>
                <a:stretch>
                  <a:fillRect t="-1613"/>
                </a:stretch>
              </a:blipFill>
            </p:spPr>
            <p:txBody>
              <a:bodyPr/>
              <a:lstStyle/>
              <a:p>
                <a:r>
                  <a:rPr lang="es-PE">
                    <a:noFill/>
                  </a:rPr>
                  <a:t> </a:t>
                </a:r>
              </a:p>
            </p:txBody>
          </p:sp>
        </mc:Fallback>
      </mc:AlternateContent>
      <p:sp>
        <p:nvSpPr>
          <p:cNvPr id="16" name="CuadroTexto 15">
            <a:extLst>
              <a:ext uri="{FF2B5EF4-FFF2-40B4-BE49-F238E27FC236}">
                <a16:creationId xmlns:a16="http://schemas.microsoft.com/office/drawing/2014/main" id="{06BC7ECF-7E4A-4AD4-8967-C7AD3F0A72C8}"/>
              </a:ext>
            </a:extLst>
          </p:cNvPr>
          <p:cNvSpPr txBox="1"/>
          <p:nvPr/>
        </p:nvSpPr>
        <p:spPr>
          <a:xfrm>
            <a:off x="3646515" y="3810540"/>
            <a:ext cx="6155472" cy="369332"/>
          </a:xfrm>
          <a:prstGeom prst="rect">
            <a:avLst/>
          </a:prstGeom>
          <a:noFill/>
        </p:spPr>
        <p:txBody>
          <a:bodyPr wrap="square">
            <a:spAutoFit/>
          </a:bodyPr>
          <a:lstStyle/>
          <a:p>
            <a:r>
              <a:rPr lang="es-PE" b="1" dirty="0"/>
              <a:t>ECUACIÓN PRONÓSTICO UN PASO:</a:t>
            </a:r>
          </a:p>
        </p:txBody>
      </p:sp>
      <p:sp>
        <p:nvSpPr>
          <p:cNvPr id="17" name="CuadroTexto 16">
            <a:extLst>
              <a:ext uri="{FF2B5EF4-FFF2-40B4-BE49-F238E27FC236}">
                <a16:creationId xmlns:a16="http://schemas.microsoft.com/office/drawing/2014/main" id="{4E83E712-E3E0-48B1-A3EC-C57DFDA1AEF4}"/>
              </a:ext>
            </a:extLst>
          </p:cNvPr>
          <p:cNvSpPr txBox="1"/>
          <p:nvPr/>
        </p:nvSpPr>
        <p:spPr>
          <a:xfrm>
            <a:off x="3646515" y="4702424"/>
            <a:ext cx="6155472" cy="369332"/>
          </a:xfrm>
          <a:prstGeom prst="rect">
            <a:avLst/>
          </a:prstGeom>
          <a:noFill/>
        </p:spPr>
        <p:txBody>
          <a:bodyPr wrap="square">
            <a:spAutoFit/>
          </a:bodyPr>
          <a:lstStyle/>
          <a:p>
            <a:r>
              <a:rPr lang="es-PE" b="1" dirty="0"/>
              <a:t>ECUACIÓN PRONÓSTICO DOS PASOS:</a:t>
            </a:r>
          </a:p>
        </p:txBody>
      </p:sp>
      <p:pic>
        <p:nvPicPr>
          <p:cNvPr id="18" name="Imagen 17">
            <a:extLst>
              <a:ext uri="{FF2B5EF4-FFF2-40B4-BE49-F238E27FC236}">
                <a16:creationId xmlns:a16="http://schemas.microsoft.com/office/drawing/2014/main" id="{C82C8E1E-31E5-441F-BEE0-EC0CF3B3E438}"/>
              </a:ext>
            </a:extLst>
          </p:cNvPr>
          <p:cNvPicPr>
            <a:picLocks noChangeAspect="1"/>
          </p:cNvPicPr>
          <p:nvPr/>
        </p:nvPicPr>
        <p:blipFill rotWithShape="1">
          <a:blip r:embed="rId2"/>
          <a:srcRect t="34532" r="50875" b="47582"/>
          <a:stretch/>
        </p:blipFill>
        <p:spPr>
          <a:xfrm>
            <a:off x="3732609" y="378470"/>
            <a:ext cx="4726782" cy="1951380"/>
          </a:xfrm>
          <a:prstGeom prst="rect">
            <a:avLst/>
          </a:prstGeom>
        </p:spPr>
      </p:pic>
      <p:cxnSp>
        <p:nvCxnSpPr>
          <p:cNvPr id="20" name="Conector recto de flecha 19">
            <a:extLst>
              <a:ext uri="{FF2B5EF4-FFF2-40B4-BE49-F238E27FC236}">
                <a16:creationId xmlns:a16="http://schemas.microsoft.com/office/drawing/2014/main" id="{CA534B23-A037-4CC9-8D4A-D12A3A473456}"/>
              </a:ext>
            </a:extLst>
          </p:cNvPr>
          <p:cNvCxnSpPr>
            <a:endCxn id="18" idx="1"/>
          </p:cNvCxnSpPr>
          <p:nvPr/>
        </p:nvCxnSpPr>
        <p:spPr>
          <a:xfrm flipV="1">
            <a:off x="2765502" y="1354160"/>
            <a:ext cx="967107" cy="1645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DEEB78A3-EE40-4C66-BC12-0D2104BCC19B}"/>
              </a:ext>
            </a:extLst>
          </p:cNvPr>
          <p:cNvSpPr/>
          <p:nvPr/>
        </p:nvSpPr>
        <p:spPr>
          <a:xfrm>
            <a:off x="4206537" y="854425"/>
            <a:ext cx="1550020" cy="9994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2" name="Imagen 21">
            <a:extLst>
              <a:ext uri="{FF2B5EF4-FFF2-40B4-BE49-F238E27FC236}">
                <a16:creationId xmlns:a16="http://schemas.microsoft.com/office/drawing/2014/main" id="{02E2EBFA-149F-4C77-AED7-CEB5AB2084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Tree>
    <p:extLst>
      <p:ext uri="{BB962C8B-B14F-4D97-AF65-F5344CB8AC3E}">
        <p14:creationId xmlns:p14="http://schemas.microsoft.com/office/powerpoint/2010/main" val="284225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817B12-FB2A-4500-8A03-B86957E3C744}"/>
              </a:ext>
            </a:extLst>
          </p:cNvPr>
          <p:cNvSpPr txBox="1"/>
          <p:nvPr/>
        </p:nvSpPr>
        <p:spPr>
          <a:xfrm>
            <a:off x="160379" y="351595"/>
            <a:ext cx="10709390" cy="523220"/>
          </a:xfrm>
          <a:prstGeom prst="rect">
            <a:avLst/>
          </a:prstGeom>
          <a:noFill/>
        </p:spPr>
        <p:txBody>
          <a:bodyPr wrap="square">
            <a:spAutoFit/>
          </a:bodyPr>
          <a:lstStyle/>
          <a:p>
            <a:r>
              <a:rPr lang="es-PE" sz="2800" b="1" i="1" dirty="0">
                <a:solidFill>
                  <a:srgbClr val="FF0000"/>
                </a:solidFill>
                <a:latin typeface="Arial Black" panose="020B0A04020102020204" pitchFamily="34" charset="0"/>
              </a:rPr>
              <a:t>2. Introducción a Modelos Multivariables en Rstudio</a:t>
            </a:r>
          </a:p>
        </p:txBody>
      </p:sp>
      <p:pic>
        <p:nvPicPr>
          <p:cNvPr id="3" name="Imagen 2">
            <a:extLst>
              <a:ext uri="{FF2B5EF4-FFF2-40B4-BE49-F238E27FC236}">
                <a16:creationId xmlns:a16="http://schemas.microsoft.com/office/drawing/2014/main" id="{39696302-D0C7-4166-BB0A-EB4C79AFC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1567" y="6036"/>
            <a:ext cx="1165941" cy="1165941"/>
          </a:xfrm>
          <a:prstGeom prst="bevel">
            <a:avLst/>
          </a:prstGeom>
        </p:spPr>
      </p:pic>
      <p:pic>
        <p:nvPicPr>
          <p:cNvPr id="5" name="Imagen 4">
            <a:extLst>
              <a:ext uri="{FF2B5EF4-FFF2-40B4-BE49-F238E27FC236}">
                <a16:creationId xmlns:a16="http://schemas.microsoft.com/office/drawing/2014/main" id="{3426F563-1DBF-4137-809F-C783EBFEF940}"/>
              </a:ext>
            </a:extLst>
          </p:cNvPr>
          <p:cNvPicPr>
            <a:picLocks noChangeAspect="1"/>
          </p:cNvPicPr>
          <p:nvPr/>
        </p:nvPicPr>
        <p:blipFill>
          <a:blip r:embed="rId3"/>
          <a:stretch>
            <a:fillRect/>
          </a:stretch>
        </p:blipFill>
        <p:spPr>
          <a:xfrm>
            <a:off x="6926792" y="1182890"/>
            <a:ext cx="4280907" cy="1880502"/>
          </a:xfrm>
          <a:prstGeom prst="rect">
            <a:avLst/>
          </a:prstGeom>
        </p:spPr>
      </p:pic>
      <p:sp>
        <p:nvSpPr>
          <p:cNvPr id="8" name="CuadroTexto 7">
            <a:extLst>
              <a:ext uri="{FF2B5EF4-FFF2-40B4-BE49-F238E27FC236}">
                <a16:creationId xmlns:a16="http://schemas.microsoft.com/office/drawing/2014/main" id="{5B741A90-2535-42A3-91D9-E03359EAF6B5}"/>
              </a:ext>
            </a:extLst>
          </p:cNvPr>
          <p:cNvSpPr txBox="1"/>
          <p:nvPr/>
        </p:nvSpPr>
        <p:spPr>
          <a:xfrm>
            <a:off x="347730" y="1069675"/>
            <a:ext cx="6388959" cy="2308324"/>
          </a:xfrm>
          <a:prstGeom prst="rect">
            <a:avLst/>
          </a:prstGeom>
          <a:noFill/>
        </p:spPr>
        <p:txBody>
          <a:bodyPr wrap="square">
            <a:spAutoFit/>
          </a:bodyPr>
          <a:lstStyle/>
          <a:p>
            <a:pPr algn="just"/>
            <a:r>
              <a:rPr lang="es-PE" dirty="0"/>
              <a:t>El análisis multivariado es el conjunto de métodos estadísticos cuya finalidad es analizar simultáneamente. Un conjunto de datos que tienen varias variables medidas para cada individuo u objeto estudiado. Su razón radica en un mejor entendimiento del fenómeno objeto de estudio, obteniendo información que los métodos de estudio univariantes y bivariantes son incapaces de conseguir. </a:t>
            </a:r>
          </a:p>
          <a:p>
            <a:endParaRPr lang="es-PE" dirty="0"/>
          </a:p>
        </p:txBody>
      </p:sp>
      <p:sp>
        <p:nvSpPr>
          <p:cNvPr id="10" name="CuadroTexto 9">
            <a:extLst>
              <a:ext uri="{FF2B5EF4-FFF2-40B4-BE49-F238E27FC236}">
                <a16:creationId xmlns:a16="http://schemas.microsoft.com/office/drawing/2014/main" id="{17A7211A-1357-4CB0-A761-64A9F2C03F31}"/>
              </a:ext>
            </a:extLst>
          </p:cNvPr>
          <p:cNvSpPr txBox="1"/>
          <p:nvPr/>
        </p:nvSpPr>
        <p:spPr>
          <a:xfrm>
            <a:off x="330558" y="3063392"/>
            <a:ext cx="11513712" cy="3693319"/>
          </a:xfrm>
          <a:prstGeom prst="rect">
            <a:avLst/>
          </a:prstGeom>
          <a:noFill/>
        </p:spPr>
        <p:txBody>
          <a:bodyPr wrap="square">
            <a:spAutoFit/>
          </a:bodyPr>
          <a:lstStyle/>
          <a:p>
            <a:r>
              <a:rPr lang="es-PE" b="1" dirty="0">
                <a:solidFill>
                  <a:srgbClr val="0070C0"/>
                </a:solidFill>
              </a:rPr>
              <a:t>Concepto: </a:t>
            </a:r>
            <a:r>
              <a:rPr lang="es-PE" dirty="0"/>
              <a:t>Rama de la estadística que incluye un conjunto de técnicas descriptivas e inferenciales para resumir, representa y analizar las observaciones o respuestas de varias variables aleatorias correlacionadas realizada sobre una o más muestras de individuos.</a:t>
            </a:r>
          </a:p>
          <a:p>
            <a:endParaRPr lang="es-PE" dirty="0"/>
          </a:p>
          <a:p>
            <a:r>
              <a:rPr lang="es-PE" b="1" dirty="0">
                <a:solidFill>
                  <a:srgbClr val="0070C0"/>
                </a:solidFill>
              </a:rPr>
              <a:t>Objetivo: </a:t>
            </a:r>
            <a:r>
              <a:rPr lang="es-PE" dirty="0"/>
              <a:t>La transformación de una masa de observaciones en un número menor de puntuaciones compuestas de manera que reflejen la mayor cantidad de las puntuaciones originales.  Proporciona métodos cuya finalidad es el estudio de conjunto de datos multivariados que el análisis estadística </a:t>
            </a:r>
            <a:r>
              <a:rPr lang="es-PE" dirty="0" err="1"/>
              <a:t>uni</a:t>
            </a:r>
            <a:r>
              <a:rPr lang="es-PE" dirty="0"/>
              <a:t> y bidimensional es incapaz de conseguir. Ayuda al analista o investigador a tomar decisiones óptimas en el contexto que se encuentre teniendo en cuenta la información disponible del conjunto de datos analizados.</a:t>
            </a:r>
          </a:p>
          <a:p>
            <a:endParaRPr lang="es-PE" dirty="0"/>
          </a:p>
          <a:p>
            <a:r>
              <a:rPr lang="es-PE" b="1" dirty="0">
                <a:solidFill>
                  <a:srgbClr val="0070C0"/>
                </a:solidFill>
              </a:rPr>
              <a:t>Supuestos:  </a:t>
            </a:r>
            <a:r>
              <a:rPr lang="es-PE" dirty="0"/>
              <a:t>Cada variable dependiente (consecuente) es, potencialmente una función de múltiples determinantes.</a:t>
            </a:r>
          </a:p>
          <a:p>
            <a:r>
              <a:rPr lang="es-PE" dirty="0"/>
              <a:t>Cualquier variable independiente (antecedente) tiene, potencialmente, múltiples consecuentes. El estudio de las relaciones múltiples (antecedentes y consecuentes) provee un modelo útil para la organización de sistemas complejos.</a:t>
            </a:r>
          </a:p>
        </p:txBody>
      </p:sp>
    </p:spTree>
    <p:extLst>
      <p:ext uri="{BB962C8B-B14F-4D97-AF65-F5344CB8AC3E}">
        <p14:creationId xmlns:p14="http://schemas.microsoft.com/office/powerpoint/2010/main" val="2996101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39FD1A-E035-4485-B786-B017CC864987}"/>
              </a:ext>
            </a:extLst>
          </p:cNvPr>
          <p:cNvSpPr txBox="1"/>
          <p:nvPr/>
        </p:nvSpPr>
        <p:spPr>
          <a:xfrm>
            <a:off x="343933" y="474345"/>
            <a:ext cx="10517140" cy="5909310"/>
          </a:xfrm>
          <a:prstGeom prst="rect">
            <a:avLst/>
          </a:prstGeom>
          <a:noFill/>
        </p:spPr>
        <p:txBody>
          <a:bodyPr wrap="square" rtlCol="0">
            <a:spAutoFit/>
          </a:bodyPr>
          <a:lstStyle/>
          <a:p>
            <a:r>
              <a:rPr lang="es-PE" b="1"/>
              <a:t>Matrices de Individuos por Variable:</a:t>
            </a:r>
          </a:p>
          <a:p>
            <a:pPr marL="285750" indent="-285750">
              <a:buFont typeface="Arial" panose="020B0604020202020204" pitchFamily="34" charset="0"/>
              <a:buChar char="•"/>
            </a:pPr>
            <a:r>
              <a:rPr lang="es-PE"/>
              <a:t>Matrices de Datos cuantitativas</a:t>
            </a:r>
          </a:p>
          <a:p>
            <a:pPr marL="285750" indent="-285750">
              <a:buFont typeface="Arial" panose="020B0604020202020204" pitchFamily="34" charset="0"/>
              <a:buChar char="•"/>
            </a:pPr>
            <a:r>
              <a:rPr lang="es-PE"/>
              <a:t>Matrices de Datos ordinales</a:t>
            </a:r>
          </a:p>
          <a:p>
            <a:pPr marL="285750" indent="-285750">
              <a:buFont typeface="Arial" panose="020B0604020202020204" pitchFamily="34" charset="0"/>
              <a:buChar char="•"/>
            </a:pPr>
            <a:r>
              <a:rPr lang="es-PE"/>
              <a:t>Matrices de Datos Lógicos y Disyuntivas Complejas</a:t>
            </a:r>
          </a:p>
          <a:p>
            <a:endParaRPr lang="es-PE"/>
          </a:p>
          <a:p>
            <a:r>
              <a:rPr lang="es-PE" b="1"/>
              <a:t>Matrices de variables por variables:</a:t>
            </a:r>
          </a:p>
          <a:p>
            <a:pPr marL="285750" indent="-285750">
              <a:buFont typeface="Arial" panose="020B0604020202020204" pitchFamily="34" charset="0"/>
              <a:buChar char="•"/>
            </a:pPr>
            <a:r>
              <a:rPr lang="es-PE"/>
              <a:t>Matrices de Valores Absolutos</a:t>
            </a:r>
          </a:p>
          <a:p>
            <a:pPr marL="285750" indent="-285750">
              <a:buFont typeface="Arial" panose="020B0604020202020204" pitchFamily="34" charset="0"/>
              <a:buChar char="•"/>
            </a:pPr>
            <a:r>
              <a:rPr lang="es-PE"/>
              <a:t>Matrices de Valores Medios</a:t>
            </a:r>
          </a:p>
          <a:p>
            <a:pPr marL="285750" indent="-285750">
              <a:buFont typeface="Arial" panose="020B0604020202020204" pitchFamily="34" charset="0"/>
              <a:buChar char="•"/>
            </a:pPr>
            <a:r>
              <a:rPr lang="es-PE"/>
              <a:t>Matrices de Distancias y/o Similitudes</a:t>
            </a:r>
          </a:p>
          <a:p>
            <a:endParaRPr lang="es-PE"/>
          </a:p>
          <a:p>
            <a:r>
              <a:rPr lang="es-PE" b="1"/>
              <a:t>Concepto de proximidad.</a:t>
            </a:r>
          </a:p>
          <a:p>
            <a:r>
              <a:rPr lang="es-PE" b="1"/>
              <a:t>Distancias</a:t>
            </a:r>
            <a:r>
              <a:rPr lang="es-PE"/>
              <a:t> (Axioma de signo, simetría y desigualdad triangular)</a:t>
            </a:r>
          </a:p>
          <a:p>
            <a:r>
              <a:rPr lang="es-PE" b="1"/>
              <a:t>Similitudes</a:t>
            </a:r>
            <a:r>
              <a:rPr lang="es-PE"/>
              <a:t> (Axioma de signo y simetría)</a:t>
            </a:r>
          </a:p>
          <a:p>
            <a:endParaRPr lang="es-PE"/>
          </a:p>
          <a:p>
            <a:r>
              <a:rPr lang="es-PE" b="1"/>
              <a:t>Matriz de Varianza-Covarianza</a:t>
            </a:r>
          </a:p>
          <a:p>
            <a:r>
              <a:rPr lang="es-PE" b="1"/>
              <a:t>Matriz de Correlación</a:t>
            </a:r>
          </a:p>
          <a:p>
            <a:r>
              <a:rPr lang="es-PE" b="1"/>
              <a:t>Interpretación del coeficiente de correlación</a:t>
            </a:r>
          </a:p>
          <a:p>
            <a:endParaRPr lang="es-PE" b="1"/>
          </a:p>
          <a:p>
            <a:r>
              <a:rPr lang="es-PE" b="1"/>
              <a:t>Autovalores y autovectores</a:t>
            </a:r>
            <a:r>
              <a:rPr lang="es-PE"/>
              <a:t>.</a:t>
            </a:r>
          </a:p>
          <a:p>
            <a:r>
              <a:rPr lang="es-PE"/>
              <a:t>Concepto de vectores propios, autovectores o </a:t>
            </a:r>
            <a:r>
              <a:rPr lang="es-PE" b="1" i="1"/>
              <a:t>eigenvectores.</a:t>
            </a:r>
          </a:p>
          <a:p>
            <a:r>
              <a:rPr lang="es-PE"/>
              <a:t>Conceto de valor propio, autovalor o valor característico o </a:t>
            </a:r>
            <a:r>
              <a:rPr lang="es-PE" b="1" i="1"/>
              <a:t>eigenvalor.</a:t>
            </a:r>
            <a:endParaRPr lang="es-PE" b="1" i="1" dirty="0"/>
          </a:p>
        </p:txBody>
      </p:sp>
      <p:pic>
        <p:nvPicPr>
          <p:cNvPr id="3" name="Imagen 2">
            <a:extLst>
              <a:ext uri="{FF2B5EF4-FFF2-40B4-BE49-F238E27FC236}">
                <a16:creationId xmlns:a16="http://schemas.microsoft.com/office/drawing/2014/main" id="{C6F5BB9B-C68C-4E7C-B60E-D2F761872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73" y="0"/>
            <a:ext cx="1324129" cy="1324129"/>
          </a:xfrm>
          <a:prstGeom prst="bevel">
            <a:avLst/>
          </a:prstGeom>
        </p:spPr>
      </p:pic>
      <p:sp>
        <p:nvSpPr>
          <p:cNvPr id="4" name="CuadroTexto 3">
            <a:extLst>
              <a:ext uri="{FF2B5EF4-FFF2-40B4-BE49-F238E27FC236}">
                <a16:creationId xmlns:a16="http://schemas.microsoft.com/office/drawing/2014/main" id="{B000EC50-090F-4F48-AE5A-A3BC1E3B80F7}"/>
              </a:ext>
            </a:extLst>
          </p:cNvPr>
          <p:cNvSpPr txBox="1"/>
          <p:nvPr/>
        </p:nvSpPr>
        <p:spPr>
          <a:xfrm>
            <a:off x="7048909" y="2413339"/>
            <a:ext cx="4025805" cy="2585323"/>
          </a:xfrm>
          <a:prstGeom prst="rect">
            <a:avLst/>
          </a:prstGeom>
          <a:noFill/>
        </p:spPr>
        <p:txBody>
          <a:bodyPr wrap="square" rtlCol="0">
            <a:spAutoFit/>
          </a:bodyPr>
          <a:lstStyle/>
          <a:p>
            <a:r>
              <a:rPr lang="es-PE" b="1" dirty="0"/>
              <a:t>Análisis Factorial</a:t>
            </a:r>
          </a:p>
          <a:p>
            <a:r>
              <a:rPr lang="es-PE" b="1" dirty="0"/>
              <a:t>Análisis de Correspondencia Simple</a:t>
            </a:r>
          </a:p>
          <a:p>
            <a:r>
              <a:rPr lang="es-PE" b="1" dirty="0"/>
              <a:t>Análisis de Conglomerado</a:t>
            </a:r>
          </a:p>
          <a:p>
            <a:r>
              <a:rPr lang="es-PE" b="1" dirty="0"/>
              <a:t>Análisis Discriminante</a:t>
            </a:r>
          </a:p>
          <a:p>
            <a:r>
              <a:rPr lang="es-PE" b="1" dirty="0"/>
              <a:t>Principal </a:t>
            </a:r>
            <a:r>
              <a:rPr lang="es-PE" b="1" dirty="0" err="1"/>
              <a:t>Component</a:t>
            </a:r>
            <a:r>
              <a:rPr lang="es-PE" b="1" dirty="0"/>
              <a:t> </a:t>
            </a:r>
            <a:r>
              <a:rPr lang="es-PE" b="1" dirty="0" err="1"/>
              <a:t>Analysis</a:t>
            </a:r>
            <a:r>
              <a:rPr lang="es-PE" b="1" dirty="0"/>
              <a:t> </a:t>
            </a:r>
          </a:p>
          <a:p>
            <a:r>
              <a:rPr lang="es-PE" b="1" dirty="0"/>
              <a:t>ICA</a:t>
            </a:r>
          </a:p>
          <a:p>
            <a:r>
              <a:rPr lang="es-PE" b="1" dirty="0"/>
              <a:t>Los vistos para modelos anteriormente tratados multivariables</a:t>
            </a:r>
          </a:p>
          <a:p>
            <a:r>
              <a:rPr lang="es-PE" b="1" i="1" dirty="0"/>
              <a:t>Muchos otros.</a:t>
            </a:r>
          </a:p>
        </p:txBody>
      </p:sp>
      <p:sp>
        <p:nvSpPr>
          <p:cNvPr id="5" name="Rectángulo 4">
            <a:extLst>
              <a:ext uri="{FF2B5EF4-FFF2-40B4-BE49-F238E27FC236}">
                <a16:creationId xmlns:a16="http://schemas.microsoft.com/office/drawing/2014/main" id="{2E204323-9BE2-42DE-B805-9F66B05977CE}"/>
              </a:ext>
            </a:extLst>
          </p:cNvPr>
          <p:cNvSpPr/>
          <p:nvPr/>
        </p:nvSpPr>
        <p:spPr>
          <a:xfrm>
            <a:off x="6096000" y="1890117"/>
            <a:ext cx="5931624" cy="523220"/>
          </a:xfrm>
          <a:prstGeom prst="rect">
            <a:avLst/>
          </a:prstGeom>
          <a:noFill/>
        </p:spPr>
        <p:txBody>
          <a:bodyPr wrap="none" lIns="91440" tIns="45720" rIns="91440" bIns="45720">
            <a:spAutoFit/>
          </a:bodyPr>
          <a:lstStyle/>
          <a:p>
            <a:pPr algn="ctr"/>
            <a:r>
              <a:rPr lang="es-E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ALGUNOS MÉTODOS MULTIVARIABLES</a:t>
            </a:r>
            <a:endParaRPr lang="es-E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CuadroTexto 6">
            <a:extLst>
              <a:ext uri="{FF2B5EF4-FFF2-40B4-BE49-F238E27FC236}">
                <a16:creationId xmlns:a16="http://schemas.microsoft.com/office/drawing/2014/main" id="{1B92ABFE-4B95-4E9D-8042-5E70A99B6901}"/>
              </a:ext>
            </a:extLst>
          </p:cNvPr>
          <p:cNvSpPr txBox="1"/>
          <p:nvPr/>
        </p:nvSpPr>
        <p:spPr>
          <a:xfrm>
            <a:off x="8978551" y="5691156"/>
            <a:ext cx="2869516" cy="923330"/>
          </a:xfrm>
          <a:prstGeom prst="rect">
            <a:avLst/>
          </a:prstGeom>
          <a:noFill/>
        </p:spPr>
        <p:txBody>
          <a:bodyPr wrap="square">
            <a:spAutoFit/>
          </a:bodyPr>
          <a:lstStyle/>
          <a:p>
            <a:r>
              <a:rPr lang="es-E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VEREMOS MÁS ADELANTE EN MACHINE LEARNING ALGUNOS DE ELLOS </a:t>
            </a:r>
            <a:endParaRPr lang="es-PE"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63661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7AE1815-3268-44F7-A87F-66875FC0B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2364" y="140677"/>
            <a:ext cx="1324129" cy="1324129"/>
          </a:xfrm>
          <a:prstGeom prst="bevel">
            <a:avLst/>
          </a:prstGeom>
        </p:spPr>
      </p:pic>
      <p:sp>
        <p:nvSpPr>
          <p:cNvPr id="3" name="Rectangle 21">
            <a:extLst>
              <a:ext uri="{FF2B5EF4-FFF2-40B4-BE49-F238E27FC236}">
                <a16:creationId xmlns:a16="http://schemas.microsoft.com/office/drawing/2014/main" id="{7B4F6F44-C461-414A-982D-82C4980B707B}"/>
              </a:ext>
            </a:extLst>
          </p:cNvPr>
          <p:cNvSpPr>
            <a:spLocks noChangeArrowheads="1"/>
          </p:cNvSpPr>
          <p:nvPr/>
        </p:nvSpPr>
        <p:spPr bwMode="auto">
          <a:xfrm>
            <a:off x="190989" y="1499745"/>
            <a:ext cx="10664581" cy="3992014"/>
          </a:xfrm>
          <a:prstGeom prst="rect">
            <a:avLst/>
          </a:prstGeom>
          <a:solidFill>
            <a:schemeClr val="accent4">
              <a:lumMod val="75000"/>
            </a:schemeClr>
          </a:solidFill>
          <a:ln w="28575">
            <a:noFill/>
            <a:miter lim="800000"/>
            <a:headEnd/>
            <a:tailEnd/>
          </a:ln>
          <a:effectLst>
            <a:prstShdw prst="shdw17" dist="17961" dir="2700000">
              <a:srgbClr val="FFFFCC">
                <a:gamma/>
                <a:shade val="60000"/>
                <a:invGamma/>
              </a:srgbClr>
            </a:prstShdw>
          </a:effectLst>
        </p:spPr>
        <p:txBody>
          <a:bodyPr lIns="90848" tIns="45424" rIns="90848" bIns="45424"/>
          <a:lstStyle>
            <a:defPPr>
              <a:defRPr lang="es-PE"/>
            </a:defPPr>
            <a:lvl1pPr marL="0" algn="l" defTabSz="1325971" rtl="0" eaLnBrk="1" latinLnBrk="0" hangingPunct="1">
              <a:defRPr sz="2600" kern="1200">
                <a:solidFill>
                  <a:schemeClr val="tx1"/>
                </a:solidFill>
                <a:latin typeface="+mn-lt"/>
                <a:ea typeface="+mn-ea"/>
                <a:cs typeface="+mn-cs"/>
              </a:defRPr>
            </a:lvl1pPr>
            <a:lvl2pPr marL="662986" algn="l" defTabSz="1325971" rtl="0" eaLnBrk="1" latinLnBrk="0" hangingPunct="1">
              <a:defRPr sz="2600" kern="1200">
                <a:solidFill>
                  <a:schemeClr val="tx1"/>
                </a:solidFill>
                <a:latin typeface="+mn-lt"/>
                <a:ea typeface="+mn-ea"/>
                <a:cs typeface="+mn-cs"/>
              </a:defRPr>
            </a:lvl2pPr>
            <a:lvl3pPr marL="1325971" algn="l" defTabSz="1325971" rtl="0" eaLnBrk="1" latinLnBrk="0" hangingPunct="1">
              <a:defRPr sz="2600" kern="1200">
                <a:solidFill>
                  <a:schemeClr val="tx1"/>
                </a:solidFill>
                <a:latin typeface="+mn-lt"/>
                <a:ea typeface="+mn-ea"/>
                <a:cs typeface="+mn-cs"/>
              </a:defRPr>
            </a:lvl3pPr>
            <a:lvl4pPr marL="1988957" algn="l" defTabSz="1325971" rtl="0" eaLnBrk="1" latinLnBrk="0" hangingPunct="1">
              <a:defRPr sz="2600" kern="1200">
                <a:solidFill>
                  <a:schemeClr val="tx1"/>
                </a:solidFill>
                <a:latin typeface="+mn-lt"/>
                <a:ea typeface="+mn-ea"/>
                <a:cs typeface="+mn-cs"/>
              </a:defRPr>
            </a:lvl4pPr>
            <a:lvl5pPr marL="2651943" algn="l" defTabSz="1325971" rtl="0" eaLnBrk="1" latinLnBrk="0" hangingPunct="1">
              <a:defRPr sz="2600" kern="1200">
                <a:solidFill>
                  <a:schemeClr val="tx1"/>
                </a:solidFill>
                <a:latin typeface="+mn-lt"/>
                <a:ea typeface="+mn-ea"/>
                <a:cs typeface="+mn-cs"/>
              </a:defRPr>
            </a:lvl5pPr>
            <a:lvl6pPr marL="3314929" algn="l" defTabSz="1325971" rtl="0" eaLnBrk="1" latinLnBrk="0" hangingPunct="1">
              <a:defRPr sz="2600" kern="1200">
                <a:solidFill>
                  <a:schemeClr val="tx1"/>
                </a:solidFill>
                <a:latin typeface="+mn-lt"/>
                <a:ea typeface="+mn-ea"/>
                <a:cs typeface="+mn-cs"/>
              </a:defRPr>
            </a:lvl6pPr>
            <a:lvl7pPr marL="3977914" algn="l" defTabSz="1325971" rtl="0" eaLnBrk="1" latinLnBrk="0" hangingPunct="1">
              <a:defRPr sz="2600" kern="1200">
                <a:solidFill>
                  <a:schemeClr val="tx1"/>
                </a:solidFill>
                <a:latin typeface="+mn-lt"/>
                <a:ea typeface="+mn-ea"/>
                <a:cs typeface="+mn-cs"/>
              </a:defRPr>
            </a:lvl7pPr>
            <a:lvl8pPr marL="4640900" algn="l" defTabSz="1325971" rtl="0" eaLnBrk="1" latinLnBrk="0" hangingPunct="1">
              <a:defRPr sz="2600" kern="1200">
                <a:solidFill>
                  <a:schemeClr val="tx1"/>
                </a:solidFill>
                <a:latin typeface="+mn-lt"/>
                <a:ea typeface="+mn-ea"/>
                <a:cs typeface="+mn-cs"/>
              </a:defRPr>
            </a:lvl8pPr>
            <a:lvl9pPr marL="5303886" algn="l" defTabSz="1325971" rtl="0" eaLnBrk="1" latinLnBrk="0" hangingPunct="1">
              <a:defRPr sz="2600" kern="1200">
                <a:solidFill>
                  <a:schemeClr val="tx1"/>
                </a:solidFill>
                <a:latin typeface="+mn-lt"/>
                <a:ea typeface="+mn-ea"/>
                <a:cs typeface="+mn-cs"/>
              </a:defRPr>
            </a:lvl9pPr>
          </a:lstStyle>
          <a:p>
            <a:pPr marL="340667" indent="-340667" algn="ctr">
              <a:lnSpc>
                <a:spcPct val="130000"/>
              </a:lnSpc>
              <a:buClr>
                <a:schemeClr val="tx2"/>
              </a:buClr>
              <a:defRPr/>
            </a:pPr>
            <a:r>
              <a:rPr lang="es-ES" sz="4800" b="1" dirty="0">
                <a:solidFill>
                  <a:schemeClr val="bg1"/>
                </a:solidFill>
                <a:latin typeface="Times New Roman" pitchFamily="18" charset="0"/>
                <a:cs typeface="Times New Roman" pitchFamily="18" charset="0"/>
              </a:rPr>
              <a:t>“LO QUE ESCUCHO LO  OLVIDO.  LO QUE VEO  LO  RECUERDO.  PERO  LO  QUE  HAGO,  LO  ENTIENDO.”</a:t>
            </a:r>
          </a:p>
          <a:p>
            <a:pPr marL="340667" indent="-340667" algn="ctr">
              <a:lnSpc>
                <a:spcPct val="130000"/>
              </a:lnSpc>
              <a:buClr>
                <a:schemeClr val="tx2"/>
              </a:buClr>
              <a:defRPr/>
            </a:pPr>
            <a:r>
              <a:rPr lang="es-ES" sz="4800" b="1" dirty="0">
                <a:solidFill>
                  <a:schemeClr val="bg1"/>
                </a:solidFill>
                <a:latin typeface="Times New Roman" pitchFamily="18" charset="0"/>
                <a:cs typeface="Times New Roman" pitchFamily="18" charset="0"/>
              </a:rPr>
              <a:t>AUTOR: ANÓNIMO</a:t>
            </a:r>
            <a:r>
              <a:rPr lang="es-ES" sz="1675" b="1" dirty="0">
                <a:solidFill>
                  <a:schemeClr val="bg1"/>
                </a:solidFill>
                <a:latin typeface="Times New Roman" pitchFamily="18" charset="0"/>
                <a:cs typeface="Times New Roman" pitchFamily="18" charset="0"/>
              </a:rPr>
              <a:t>	</a:t>
            </a:r>
          </a:p>
        </p:txBody>
      </p:sp>
      <p:pic>
        <p:nvPicPr>
          <p:cNvPr id="4" name="Gráfico 3" descr="Correr">
            <a:extLst>
              <a:ext uri="{FF2B5EF4-FFF2-40B4-BE49-F238E27FC236}">
                <a16:creationId xmlns:a16="http://schemas.microsoft.com/office/drawing/2014/main" id="{7C012324-A807-47DA-A9CC-4CB0043B7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9505" y="5638555"/>
            <a:ext cx="914400" cy="914400"/>
          </a:xfrm>
          <a:prstGeom prst="rect">
            <a:avLst/>
          </a:prstGeom>
        </p:spPr>
      </p:pic>
      <p:sp>
        <p:nvSpPr>
          <p:cNvPr id="5" name="CuadroTexto 4">
            <a:extLst>
              <a:ext uri="{FF2B5EF4-FFF2-40B4-BE49-F238E27FC236}">
                <a16:creationId xmlns:a16="http://schemas.microsoft.com/office/drawing/2014/main" id="{B606EA05-4FF0-4BB0-9C38-5613537F7B5E}"/>
              </a:ext>
            </a:extLst>
          </p:cNvPr>
          <p:cNvSpPr txBox="1"/>
          <p:nvPr/>
        </p:nvSpPr>
        <p:spPr>
          <a:xfrm>
            <a:off x="1735992" y="5836139"/>
            <a:ext cx="4728759" cy="461665"/>
          </a:xfrm>
          <a:prstGeom prst="rect">
            <a:avLst/>
          </a:prstGeom>
          <a:noFill/>
        </p:spPr>
        <p:txBody>
          <a:bodyPr wrap="square" rtlCol="0">
            <a:spAutoFit/>
          </a:bodyPr>
          <a:lstStyle/>
          <a:p>
            <a:pPr algn="ctr"/>
            <a:r>
              <a:rPr lang="es-ES" sz="2400" b="1" dirty="0"/>
              <a:t>VAMOS A RESOLVER UN EJERCICIO</a:t>
            </a:r>
            <a:endParaRPr lang="es-PE" sz="2400" b="1" dirty="0"/>
          </a:p>
        </p:txBody>
      </p:sp>
      <p:sp>
        <p:nvSpPr>
          <p:cNvPr id="6" name="Forma libre: forma 5">
            <a:extLst>
              <a:ext uri="{FF2B5EF4-FFF2-40B4-BE49-F238E27FC236}">
                <a16:creationId xmlns:a16="http://schemas.microsoft.com/office/drawing/2014/main" id="{801F2ACB-AB62-413A-81DB-A98CA7C239E5}"/>
              </a:ext>
            </a:extLst>
          </p:cNvPr>
          <p:cNvSpPr/>
          <p:nvPr/>
        </p:nvSpPr>
        <p:spPr>
          <a:xfrm>
            <a:off x="7382969" y="5932148"/>
            <a:ext cx="992137" cy="470618"/>
          </a:xfrm>
          <a:custGeom>
            <a:avLst/>
            <a:gdLst>
              <a:gd name="connsiteX0" fmla="*/ 730880 w 992137"/>
              <a:gd name="connsiteY0" fmla="*/ 0 h 470618"/>
              <a:gd name="connsiteX1" fmla="*/ 266422 w 992137"/>
              <a:gd name="connsiteY1" fmla="*/ 43543 h 470618"/>
              <a:gd name="connsiteX2" fmla="*/ 658308 w 992137"/>
              <a:gd name="connsiteY2" fmla="*/ 58058 h 470618"/>
              <a:gd name="connsiteX3" fmla="*/ 600251 w 992137"/>
              <a:gd name="connsiteY3" fmla="*/ 72572 h 470618"/>
              <a:gd name="connsiteX4" fmla="*/ 542194 w 992137"/>
              <a:gd name="connsiteY4" fmla="*/ 101600 h 470618"/>
              <a:gd name="connsiteX5" fmla="*/ 397051 w 992137"/>
              <a:gd name="connsiteY5" fmla="*/ 145143 h 470618"/>
              <a:gd name="connsiteX6" fmla="*/ 353508 w 992137"/>
              <a:gd name="connsiteY6" fmla="*/ 159658 h 470618"/>
              <a:gd name="connsiteX7" fmla="*/ 687337 w 992137"/>
              <a:gd name="connsiteY7" fmla="*/ 188686 h 470618"/>
              <a:gd name="connsiteX8" fmla="*/ 614765 w 992137"/>
              <a:gd name="connsiteY8" fmla="*/ 203200 h 470618"/>
              <a:gd name="connsiteX9" fmla="*/ 527680 w 992137"/>
              <a:gd name="connsiteY9" fmla="*/ 217715 h 470618"/>
              <a:gd name="connsiteX10" fmla="*/ 469622 w 992137"/>
              <a:gd name="connsiteY10" fmla="*/ 232229 h 470618"/>
              <a:gd name="connsiteX11" fmla="*/ 397051 w 992137"/>
              <a:gd name="connsiteY11" fmla="*/ 246743 h 470618"/>
              <a:gd name="connsiteX12" fmla="*/ 542194 w 992137"/>
              <a:gd name="connsiteY12" fmla="*/ 261258 h 470618"/>
              <a:gd name="connsiteX13" fmla="*/ 353508 w 992137"/>
              <a:gd name="connsiteY13" fmla="*/ 304800 h 470618"/>
              <a:gd name="connsiteX14" fmla="*/ 266422 w 992137"/>
              <a:gd name="connsiteY14" fmla="*/ 333829 h 470618"/>
              <a:gd name="connsiteX15" fmla="*/ 251908 w 992137"/>
              <a:gd name="connsiteY15" fmla="*/ 377372 h 470618"/>
              <a:gd name="connsiteX16" fmla="*/ 338994 w 992137"/>
              <a:gd name="connsiteY16" fmla="*/ 391886 h 470618"/>
              <a:gd name="connsiteX17" fmla="*/ 295451 w 992137"/>
              <a:gd name="connsiteY17" fmla="*/ 406400 h 470618"/>
              <a:gd name="connsiteX18" fmla="*/ 5165 w 992137"/>
              <a:gd name="connsiteY18" fmla="*/ 420915 h 470618"/>
              <a:gd name="connsiteX19" fmla="*/ 48708 w 992137"/>
              <a:gd name="connsiteY19" fmla="*/ 464458 h 470618"/>
              <a:gd name="connsiteX20" fmla="*/ 992137 w 992137"/>
              <a:gd name="connsiteY20" fmla="*/ 464458 h 47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2137" h="470618">
                <a:moveTo>
                  <a:pt x="730880" y="0"/>
                </a:moveTo>
                <a:cubicBezTo>
                  <a:pt x="314392" y="30851"/>
                  <a:pt x="467437" y="3341"/>
                  <a:pt x="266422" y="43543"/>
                </a:cubicBezTo>
                <a:cubicBezTo>
                  <a:pt x="397051" y="48381"/>
                  <a:pt x="528081" y="46734"/>
                  <a:pt x="658308" y="58058"/>
                </a:cubicBezTo>
                <a:cubicBezTo>
                  <a:pt x="678181" y="59786"/>
                  <a:pt x="618929" y="65568"/>
                  <a:pt x="600251" y="72572"/>
                </a:cubicBezTo>
                <a:cubicBezTo>
                  <a:pt x="579992" y="80169"/>
                  <a:pt x="562283" y="93564"/>
                  <a:pt x="542194" y="101600"/>
                </a:cubicBezTo>
                <a:cubicBezTo>
                  <a:pt x="455949" y="136098"/>
                  <a:pt x="471908" y="123755"/>
                  <a:pt x="397051" y="145143"/>
                </a:cubicBezTo>
                <a:cubicBezTo>
                  <a:pt x="382340" y="149346"/>
                  <a:pt x="368022" y="154820"/>
                  <a:pt x="353508" y="159658"/>
                </a:cubicBezTo>
                <a:cubicBezTo>
                  <a:pt x="509068" y="211510"/>
                  <a:pt x="254450" y="130969"/>
                  <a:pt x="687337" y="188686"/>
                </a:cubicBezTo>
                <a:cubicBezTo>
                  <a:pt x="711790" y="191946"/>
                  <a:pt x="639037" y="198787"/>
                  <a:pt x="614765" y="203200"/>
                </a:cubicBezTo>
                <a:cubicBezTo>
                  <a:pt x="585811" y="208464"/>
                  <a:pt x="556537" y="211943"/>
                  <a:pt x="527680" y="217715"/>
                </a:cubicBezTo>
                <a:cubicBezTo>
                  <a:pt x="508119" y="221627"/>
                  <a:pt x="489095" y="227902"/>
                  <a:pt x="469622" y="232229"/>
                </a:cubicBezTo>
                <a:cubicBezTo>
                  <a:pt x="445540" y="237580"/>
                  <a:pt x="421241" y="241905"/>
                  <a:pt x="397051" y="246743"/>
                </a:cubicBezTo>
                <a:cubicBezTo>
                  <a:pt x="445432" y="251581"/>
                  <a:pt x="507813" y="226877"/>
                  <a:pt x="542194" y="261258"/>
                </a:cubicBezTo>
                <a:cubicBezTo>
                  <a:pt x="555449" y="274513"/>
                  <a:pt x="355729" y="304430"/>
                  <a:pt x="353508" y="304800"/>
                </a:cubicBezTo>
                <a:cubicBezTo>
                  <a:pt x="324479" y="314476"/>
                  <a:pt x="291321" y="316044"/>
                  <a:pt x="266422" y="333829"/>
                </a:cubicBezTo>
                <a:cubicBezTo>
                  <a:pt x="253972" y="342722"/>
                  <a:pt x="239961" y="367815"/>
                  <a:pt x="251908" y="377372"/>
                </a:cubicBezTo>
                <a:cubicBezTo>
                  <a:pt x="274888" y="395756"/>
                  <a:pt x="309965" y="387048"/>
                  <a:pt x="338994" y="391886"/>
                </a:cubicBezTo>
                <a:cubicBezTo>
                  <a:pt x="324480" y="396724"/>
                  <a:pt x="310693" y="405075"/>
                  <a:pt x="295451" y="406400"/>
                </a:cubicBezTo>
                <a:cubicBezTo>
                  <a:pt x="198932" y="414793"/>
                  <a:pt x="99472" y="398725"/>
                  <a:pt x="5165" y="420915"/>
                </a:cubicBezTo>
                <a:cubicBezTo>
                  <a:pt x="-14816" y="425616"/>
                  <a:pt x="28202" y="463553"/>
                  <a:pt x="48708" y="464458"/>
                </a:cubicBezTo>
                <a:cubicBezTo>
                  <a:pt x="362879" y="478319"/>
                  <a:pt x="677661" y="464458"/>
                  <a:pt x="992137" y="464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75929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1FB7589-3B91-4FD6-B1AF-553F56948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pic>
        <p:nvPicPr>
          <p:cNvPr id="9" name="Imagen 8">
            <a:extLst>
              <a:ext uri="{FF2B5EF4-FFF2-40B4-BE49-F238E27FC236}">
                <a16:creationId xmlns:a16="http://schemas.microsoft.com/office/drawing/2014/main" id="{240DB1FF-76D4-41DD-828D-D70ABC8E675F}"/>
              </a:ext>
            </a:extLst>
          </p:cNvPr>
          <p:cNvPicPr>
            <a:picLocks noChangeAspect="1"/>
          </p:cNvPicPr>
          <p:nvPr/>
        </p:nvPicPr>
        <p:blipFill>
          <a:blip r:embed="rId3"/>
          <a:stretch>
            <a:fillRect/>
          </a:stretch>
        </p:blipFill>
        <p:spPr>
          <a:xfrm>
            <a:off x="2061928" y="752049"/>
            <a:ext cx="7753350" cy="5762625"/>
          </a:xfrm>
          <a:prstGeom prst="rect">
            <a:avLst/>
          </a:prstGeom>
        </p:spPr>
      </p:pic>
    </p:spTree>
    <p:extLst>
      <p:ext uri="{BB962C8B-B14F-4D97-AF65-F5344CB8AC3E}">
        <p14:creationId xmlns:p14="http://schemas.microsoft.com/office/powerpoint/2010/main" val="542647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8EDA5FD-8D45-4AD7-AF7D-510EBF1CBB42}"/>
              </a:ext>
            </a:extLst>
          </p:cNvPr>
          <p:cNvSpPr txBox="1"/>
          <p:nvPr/>
        </p:nvSpPr>
        <p:spPr>
          <a:xfrm>
            <a:off x="246486" y="228600"/>
            <a:ext cx="10962534" cy="6463308"/>
          </a:xfrm>
          <a:prstGeom prst="rect">
            <a:avLst/>
          </a:prstGeom>
          <a:noFill/>
        </p:spPr>
        <p:txBody>
          <a:bodyPr wrap="square" rtlCol="0">
            <a:spAutoFit/>
          </a:bodyPr>
          <a:lstStyle/>
          <a:p>
            <a:pPr algn="ctr"/>
            <a:r>
              <a:rPr lang="en-US" b="1" i="0" dirty="0">
                <a:solidFill>
                  <a:srgbClr val="0070C0"/>
                </a:solidFill>
                <a:effectLst/>
                <a:latin typeface="Arial" panose="020B0604020202020204" pitchFamily="34" charset="0"/>
              </a:rPr>
              <a:t>BIBLIOGRAFÍA ESTADÍSTICA APLICADA EXTRA (LINKS IMPORTANTES PRACTICAR)</a:t>
            </a:r>
            <a:r>
              <a:rPr lang="en-US" b="1" i="0" dirty="0">
                <a:solidFill>
                  <a:srgbClr val="222222"/>
                </a:solidFill>
                <a:effectLst/>
                <a:latin typeface="Arial" panose="020B0604020202020204" pitchFamily="34" charset="0"/>
              </a:rPr>
              <a:t>:</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hlinkClick r:id="rId2"/>
              </a:rPr>
              <a:t>https://rpubs.com/alfandash/lbb-timeseries-forecasting</a:t>
            </a:r>
            <a:endParaRPr lang="en-US" b="0" i="0" dirty="0">
              <a:solidFill>
                <a:srgbClr val="222222"/>
              </a:solidFill>
              <a:effectLst/>
              <a:latin typeface="Arial" panose="020B0604020202020204" pitchFamily="34" charset="0"/>
            </a:endParaRPr>
          </a:p>
          <a:p>
            <a:endParaRPr lang="en-US" b="0" i="0" dirty="0">
              <a:solidFill>
                <a:srgbClr val="222222"/>
              </a:solidFill>
              <a:effectLst/>
              <a:latin typeface="Arial" panose="020B0604020202020204" pitchFamily="34" charset="0"/>
            </a:endParaRPr>
          </a:p>
          <a:p>
            <a:r>
              <a:rPr lang="en-US" b="1" i="0" dirty="0" err="1">
                <a:solidFill>
                  <a:srgbClr val="222222"/>
                </a:solidFill>
                <a:effectLst/>
                <a:latin typeface="Arial" panose="020B0604020202020204" pitchFamily="34" charset="0"/>
              </a:rPr>
              <a:t>Helsel</a:t>
            </a:r>
            <a:r>
              <a:rPr lang="en-US" b="1" i="0" dirty="0">
                <a:solidFill>
                  <a:srgbClr val="222222"/>
                </a:solidFill>
                <a:effectLst/>
                <a:latin typeface="Arial" panose="020B0604020202020204" pitchFamily="34" charset="0"/>
              </a:rPr>
              <a:t>, D. R., &amp; Hirsch, R. M. (2002). </a:t>
            </a:r>
            <a:r>
              <a:rPr lang="en-US" b="1" i="1" dirty="0">
                <a:solidFill>
                  <a:srgbClr val="222222"/>
                </a:solidFill>
                <a:effectLst/>
                <a:latin typeface="Arial" panose="020B0604020202020204" pitchFamily="34" charset="0"/>
              </a:rPr>
              <a:t>Statistical methods in water resources</a:t>
            </a:r>
            <a:r>
              <a:rPr lang="en-US" b="1" i="0" dirty="0">
                <a:solidFill>
                  <a:srgbClr val="222222"/>
                </a:solidFill>
                <a:effectLst/>
                <a:latin typeface="Arial" panose="020B0604020202020204" pitchFamily="34" charset="0"/>
              </a:rPr>
              <a:t> (Vol. 323). Reston, VA: US Geological Survey.</a:t>
            </a:r>
          </a:p>
          <a:p>
            <a:endParaRPr lang="en-US" b="0" i="0" dirty="0">
              <a:solidFill>
                <a:srgbClr val="222222"/>
              </a:solidFill>
              <a:effectLst/>
              <a:latin typeface="Arial" panose="020B0604020202020204" pitchFamily="34" charset="0"/>
            </a:endParaRPr>
          </a:p>
          <a:p>
            <a:r>
              <a:rPr lang="es-ES" i="1" dirty="0">
                <a:solidFill>
                  <a:srgbClr val="222222"/>
                </a:solidFill>
                <a:latin typeface="Arial" panose="020B0604020202020204" pitchFamily="34" charset="0"/>
                <a:hlinkClick r:id="rId3"/>
              </a:rPr>
              <a:t>https://a-little-book-of-r-for-time-series.readthedocs.io/en/latest/src/timeseries.html</a:t>
            </a:r>
            <a:endParaRPr lang="es-ES" i="1" dirty="0">
              <a:solidFill>
                <a:srgbClr val="222222"/>
              </a:solidFill>
              <a:latin typeface="Arial" panose="020B0604020202020204" pitchFamily="34" charset="0"/>
            </a:endParaRPr>
          </a:p>
          <a:p>
            <a:endParaRPr lang="es-ES" i="1" dirty="0">
              <a:solidFill>
                <a:srgbClr val="222222"/>
              </a:solidFill>
              <a:latin typeface="Arial" panose="020B0604020202020204" pitchFamily="34" charset="0"/>
            </a:endParaRPr>
          </a:p>
          <a:p>
            <a:r>
              <a:rPr lang="en-US" b="0" i="0" dirty="0" err="1">
                <a:solidFill>
                  <a:srgbClr val="222222"/>
                </a:solidFill>
                <a:effectLst/>
                <a:latin typeface="Arial" panose="020B0604020202020204" pitchFamily="34" charset="0"/>
              </a:rPr>
              <a:t>Verzani</a:t>
            </a:r>
            <a:r>
              <a:rPr lang="en-US" b="0" i="0" dirty="0">
                <a:solidFill>
                  <a:srgbClr val="222222"/>
                </a:solidFill>
                <a:effectLst/>
                <a:latin typeface="Arial" panose="020B0604020202020204" pitchFamily="34" charset="0"/>
              </a:rPr>
              <a:t>, J. (2005). </a:t>
            </a:r>
            <a:r>
              <a:rPr lang="en-US" b="0" i="1" dirty="0">
                <a:solidFill>
                  <a:srgbClr val="222222"/>
                </a:solidFill>
                <a:effectLst/>
                <a:latin typeface="Arial" panose="020B0604020202020204" pitchFamily="34" charset="0"/>
              </a:rPr>
              <a:t>Using R for introductory statistics</a:t>
            </a:r>
            <a:r>
              <a:rPr lang="en-US" b="0" i="0" dirty="0">
                <a:solidFill>
                  <a:srgbClr val="222222"/>
                </a:solidFill>
                <a:effectLst/>
                <a:latin typeface="Arial" panose="020B0604020202020204" pitchFamily="34" charset="0"/>
              </a:rPr>
              <a:t>. CRC press.</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Cohen, Y., &amp; Cohen, J. Y. (2008). </a:t>
            </a:r>
            <a:r>
              <a:rPr lang="en-US" b="0" i="1" dirty="0">
                <a:solidFill>
                  <a:srgbClr val="222222"/>
                </a:solidFill>
                <a:effectLst/>
                <a:latin typeface="Arial" panose="020B0604020202020204" pitchFamily="34" charset="0"/>
              </a:rPr>
              <a:t>Statistics and Data with R: An applied approach through examples</a:t>
            </a:r>
            <a:r>
              <a:rPr lang="en-US" b="0" i="0" dirty="0">
                <a:solidFill>
                  <a:srgbClr val="222222"/>
                </a:solidFill>
                <a:effectLst/>
                <a:latin typeface="Arial" panose="020B0604020202020204" pitchFamily="34" charset="0"/>
              </a:rPr>
              <a:t>. John Wiley &amp; Sons.</a:t>
            </a:r>
          </a:p>
          <a:p>
            <a:endParaRPr lang="en-US" b="0" i="0" dirty="0">
              <a:solidFill>
                <a:srgbClr val="222222"/>
              </a:solidFill>
              <a:effectLst/>
              <a:latin typeface="Arial" panose="020B0604020202020204" pitchFamily="34" charset="0"/>
            </a:endParaRPr>
          </a:p>
          <a:p>
            <a:r>
              <a:rPr lang="en-US" dirty="0">
                <a:solidFill>
                  <a:srgbClr val="222222"/>
                </a:solidFill>
                <a:latin typeface="Arial" panose="020B0604020202020204" pitchFamily="34" charset="0"/>
              </a:rPr>
              <a:t>Arnaldo </a:t>
            </a:r>
            <a:r>
              <a:rPr lang="en-US" dirty="0" err="1">
                <a:solidFill>
                  <a:srgbClr val="222222"/>
                </a:solidFill>
                <a:latin typeface="Arial" panose="020B0604020202020204" pitchFamily="34" charset="0"/>
              </a:rPr>
              <a:t>Mangeaud</a:t>
            </a:r>
            <a:r>
              <a:rPr lang="en-US" dirty="0">
                <a:solidFill>
                  <a:srgbClr val="222222"/>
                </a:solidFill>
                <a:latin typeface="Arial" panose="020B0604020202020204" pitchFamily="34" charset="0"/>
              </a:rPr>
              <a:t> (2014). </a:t>
            </a:r>
            <a:r>
              <a:rPr lang="en-US" i="1" dirty="0" err="1">
                <a:solidFill>
                  <a:srgbClr val="222222"/>
                </a:solidFill>
                <a:latin typeface="Arial" panose="020B0604020202020204" pitchFamily="34" charset="0"/>
              </a:rPr>
              <a:t>Estadística</a:t>
            </a:r>
            <a:r>
              <a:rPr lang="en-US" i="1" dirty="0">
                <a:solidFill>
                  <a:srgbClr val="222222"/>
                </a:solidFill>
                <a:latin typeface="Arial" panose="020B0604020202020204" pitchFamily="34" charset="0"/>
              </a:rPr>
              <a:t> </a:t>
            </a:r>
            <a:r>
              <a:rPr lang="en-US" i="1" dirty="0" err="1">
                <a:solidFill>
                  <a:srgbClr val="222222"/>
                </a:solidFill>
                <a:latin typeface="Arial" panose="020B0604020202020204" pitchFamily="34" charset="0"/>
              </a:rPr>
              <a:t>aplicada</a:t>
            </a:r>
            <a:r>
              <a:rPr lang="en-US" i="1" dirty="0">
                <a:solidFill>
                  <a:srgbClr val="222222"/>
                </a:solidFill>
                <a:latin typeface="Arial" panose="020B0604020202020204" pitchFamily="34" charset="0"/>
              </a:rPr>
              <a:t> a las </a:t>
            </a:r>
            <a:r>
              <a:rPr lang="en-US" i="1" dirty="0" err="1">
                <a:solidFill>
                  <a:srgbClr val="222222"/>
                </a:solidFill>
                <a:latin typeface="Arial" panose="020B0604020202020204" pitchFamily="34" charset="0"/>
              </a:rPr>
              <a:t>Ciencias</a:t>
            </a:r>
            <a:r>
              <a:rPr lang="en-US" i="1" dirty="0">
                <a:solidFill>
                  <a:srgbClr val="222222"/>
                </a:solidFill>
                <a:latin typeface="Arial" panose="020B0604020202020204" pitchFamily="34" charset="0"/>
              </a:rPr>
              <a:t> </a:t>
            </a:r>
            <a:r>
              <a:rPr lang="en-US" i="1" dirty="0" err="1">
                <a:solidFill>
                  <a:srgbClr val="222222"/>
                </a:solidFill>
                <a:latin typeface="Arial" panose="020B0604020202020204" pitchFamily="34" charset="0"/>
              </a:rPr>
              <a:t>Geológicas</a:t>
            </a:r>
            <a:r>
              <a:rPr lang="en-US" dirty="0">
                <a:solidFill>
                  <a:srgbClr val="222222"/>
                </a:solidFill>
                <a:latin typeface="Arial" panose="020B0604020202020204" pitchFamily="34" charset="0"/>
              </a:rPr>
              <a:t>. Universidad </a:t>
            </a:r>
            <a:r>
              <a:rPr lang="en-US" dirty="0" err="1">
                <a:solidFill>
                  <a:srgbClr val="222222"/>
                </a:solidFill>
                <a:latin typeface="Arial" panose="020B0604020202020204" pitchFamily="34" charset="0"/>
              </a:rPr>
              <a:t>nacional</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Córdova</a:t>
            </a:r>
            <a:r>
              <a:rPr lang="en-US" dirty="0">
                <a:solidFill>
                  <a:srgbClr val="222222"/>
                </a:solidFill>
                <a:latin typeface="Arial" panose="020B0604020202020204" pitchFamily="34" charset="0"/>
              </a:rPr>
              <a:t>.</a:t>
            </a:r>
          </a:p>
          <a:p>
            <a:endParaRPr lang="en-US" b="0" i="0" dirty="0">
              <a:solidFill>
                <a:srgbClr val="222222"/>
              </a:solidFill>
              <a:effectLst/>
              <a:latin typeface="Arial" panose="020B0604020202020204" pitchFamily="34" charset="0"/>
            </a:endParaRPr>
          </a:p>
          <a:p>
            <a:r>
              <a:rPr lang="en-US" b="1" dirty="0" err="1">
                <a:solidFill>
                  <a:srgbClr val="222222"/>
                </a:solidFill>
                <a:latin typeface="Arial" panose="020B0604020202020204" pitchFamily="34" charset="0"/>
              </a:rPr>
              <a:t>Helsel</a:t>
            </a:r>
            <a:r>
              <a:rPr lang="en-US" b="1" dirty="0">
                <a:solidFill>
                  <a:srgbClr val="222222"/>
                </a:solidFill>
                <a:latin typeface="Arial" panose="020B0604020202020204" pitchFamily="34" charset="0"/>
              </a:rPr>
              <a:t>, D.R., Hirsch, R.M., </a:t>
            </a:r>
            <a:r>
              <a:rPr lang="en-US" b="1" dirty="0" err="1">
                <a:solidFill>
                  <a:srgbClr val="222222"/>
                </a:solidFill>
                <a:latin typeface="Arial" panose="020B0604020202020204" pitchFamily="34" charset="0"/>
              </a:rPr>
              <a:t>Ryberg</a:t>
            </a:r>
            <a:r>
              <a:rPr lang="en-US" b="1" dirty="0">
                <a:solidFill>
                  <a:srgbClr val="222222"/>
                </a:solidFill>
                <a:latin typeface="Arial" panose="020B0604020202020204" pitchFamily="34" charset="0"/>
              </a:rPr>
              <a:t>, K.R., </a:t>
            </a:r>
            <a:r>
              <a:rPr lang="en-US" b="1" dirty="0" err="1">
                <a:solidFill>
                  <a:srgbClr val="222222"/>
                </a:solidFill>
                <a:latin typeface="Arial" panose="020B0604020202020204" pitchFamily="34" charset="0"/>
              </a:rPr>
              <a:t>Archfield</a:t>
            </a:r>
            <a:r>
              <a:rPr lang="en-US" b="1" dirty="0">
                <a:solidFill>
                  <a:srgbClr val="222222"/>
                </a:solidFill>
                <a:latin typeface="Arial" panose="020B0604020202020204" pitchFamily="34" charset="0"/>
              </a:rPr>
              <a:t>, S.A., and Gilroy, E.J., 2020, </a:t>
            </a:r>
            <a:r>
              <a:rPr lang="en-US" b="1" i="1" dirty="0">
                <a:solidFill>
                  <a:srgbClr val="222222"/>
                </a:solidFill>
                <a:latin typeface="Arial" panose="020B0604020202020204" pitchFamily="34" charset="0"/>
              </a:rPr>
              <a:t>Statistical methods in water resources: U.S. Geological Survey Techniques and Methods</a:t>
            </a:r>
            <a:r>
              <a:rPr lang="en-US" b="1" dirty="0">
                <a:solidFill>
                  <a:srgbClr val="222222"/>
                </a:solidFill>
                <a:latin typeface="Arial" panose="020B0604020202020204" pitchFamily="34" charset="0"/>
              </a:rPr>
              <a:t>, book 4, chapter A3, 458 p.</a:t>
            </a:r>
          </a:p>
          <a:p>
            <a:endParaRPr lang="en-US" b="1" dirty="0">
              <a:solidFill>
                <a:srgbClr val="222222"/>
              </a:solidFill>
              <a:latin typeface="Arial" panose="020B0604020202020204" pitchFamily="34" charset="0"/>
            </a:endParaRPr>
          </a:p>
          <a:p>
            <a:r>
              <a:rPr lang="en-US" b="1" dirty="0">
                <a:solidFill>
                  <a:srgbClr val="222222"/>
                </a:solidFill>
                <a:latin typeface="Arial" panose="020B0604020202020204" pitchFamily="34" charset="0"/>
                <a:hlinkClick r:id="rId4"/>
              </a:rPr>
              <a:t>https://www.youtube.com/watch?v=H64zJqmzrMs</a:t>
            </a:r>
            <a:r>
              <a:rPr lang="en-US" b="1" dirty="0">
                <a:solidFill>
                  <a:srgbClr val="222222"/>
                </a:solidFill>
                <a:latin typeface="Arial" panose="020B0604020202020204" pitchFamily="34" charset="0"/>
              </a:rPr>
              <a:t> (Dashboard </a:t>
            </a:r>
            <a:r>
              <a:rPr lang="en-US" b="1" dirty="0" err="1">
                <a:solidFill>
                  <a:srgbClr val="222222"/>
                </a:solidFill>
                <a:latin typeface="Arial" panose="020B0604020202020204" pitchFamily="34" charset="0"/>
              </a:rPr>
              <a:t>creacion</a:t>
            </a:r>
            <a:r>
              <a:rPr lang="en-US" b="1">
                <a:solidFill>
                  <a:srgbClr val="222222"/>
                </a:solidFill>
                <a:latin typeface="Arial" panose="020B0604020202020204" pitchFamily="34" charset="0"/>
              </a:rPr>
              <a:t>) </a:t>
            </a:r>
            <a:r>
              <a:rPr lang="en-US" b="1">
                <a:solidFill>
                  <a:srgbClr val="222222"/>
                </a:solidFill>
                <a:latin typeface="Arial" panose="020B0604020202020204" pitchFamily="34" charset="0"/>
                <a:hlinkClick r:id="rId5"/>
              </a:rPr>
              <a:t>https://rstudio.com/resources/shiny-dev-con/dashboards/</a:t>
            </a:r>
            <a:r>
              <a:rPr lang="en-US" b="1">
                <a:solidFill>
                  <a:srgbClr val="222222"/>
                </a:solidFill>
                <a:latin typeface="Arial" panose="020B0604020202020204" pitchFamily="34" charset="0"/>
              </a:rPr>
              <a:t> </a:t>
            </a:r>
            <a:endParaRPr lang="en-US" b="1" dirty="0">
              <a:solidFill>
                <a:srgbClr val="222222"/>
              </a:solidFill>
              <a:latin typeface="Arial" panose="020B0604020202020204" pitchFamily="34" charset="0"/>
            </a:endParaRPr>
          </a:p>
          <a:p>
            <a:r>
              <a:rPr lang="en-US" b="1" dirty="0">
                <a:solidFill>
                  <a:srgbClr val="222222"/>
                </a:solidFill>
                <a:latin typeface="Arial" panose="020B0604020202020204" pitchFamily="34" charset="0"/>
              </a:rPr>
              <a:t> </a:t>
            </a:r>
          </a:p>
        </p:txBody>
      </p:sp>
    </p:spTree>
    <p:extLst>
      <p:ext uri="{BB962C8B-B14F-4D97-AF65-F5344CB8AC3E}">
        <p14:creationId xmlns:p14="http://schemas.microsoft.com/office/powerpoint/2010/main" val="2263959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A3E6AD5-797A-4EEF-8533-3AA8AF9EFA7C}"/>
              </a:ext>
            </a:extLst>
          </p:cNvPr>
          <p:cNvPicPr>
            <a:picLocks noChangeAspect="1"/>
          </p:cNvPicPr>
          <p:nvPr/>
        </p:nvPicPr>
        <p:blipFill rotWithShape="1">
          <a:blip r:embed="rId2"/>
          <a:srcRect r="71668" b="46594"/>
          <a:stretch/>
        </p:blipFill>
        <p:spPr>
          <a:xfrm>
            <a:off x="0" y="0"/>
            <a:ext cx="3244022" cy="3575372"/>
          </a:xfrm>
          <a:prstGeom prst="rect">
            <a:avLst/>
          </a:prstGeom>
        </p:spPr>
      </p:pic>
      <p:pic>
        <p:nvPicPr>
          <p:cNvPr id="2" name="Imagen 1">
            <a:extLst>
              <a:ext uri="{FF2B5EF4-FFF2-40B4-BE49-F238E27FC236}">
                <a16:creationId xmlns:a16="http://schemas.microsoft.com/office/drawing/2014/main" id="{5B03D2B8-003E-47EC-8345-0669FBD3E2FD}"/>
              </a:ext>
            </a:extLst>
          </p:cNvPr>
          <p:cNvPicPr>
            <a:picLocks noChangeAspect="1"/>
          </p:cNvPicPr>
          <p:nvPr/>
        </p:nvPicPr>
        <p:blipFill rotWithShape="1">
          <a:blip r:embed="rId2"/>
          <a:srcRect l="25233" t="53075" r="34332" b="1"/>
          <a:stretch/>
        </p:blipFill>
        <p:spPr>
          <a:xfrm>
            <a:off x="3416086" y="434051"/>
            <a:ext cx="4629874" cy="3141321"/>
          </a:xfrm>
          <a:prstGeom prst="rect">
            <a:avLst/>
          </a:prstGeom>
        </p:spPr>
      </p:pic>
      <p:pic>
        <p:nvPicPr>
          <p:cNvPr id="4" name="Imagen 3">
            <a:extLst>
              <a:ext uri="{FF2B5EF4-FFF2-40B4-BE49-F238E27FC236}">
                <a16:creationId xmlns:a16="http://schemas.microsoft.com/office/drawing/2014/main" id="{8C60C477-512A-4FD6-828B-57E80EC329E6}"/>
              </a:ext>
            </a:extLst>
          </p:cNvPr>
          <p:cNvPicPr>
            <a:picLocks noChangeAspect="1"/>
          </p:cNvPicPr>
          <p:nvPr/>
        </p:nvPicPr>
        <p:blipFill rotWithShape="1">
          <a:blip r:embed="rId2"/>
          <a:srcRect l="66847" t="3786" r="1513" b="13745"/>
          <a:stretch/>
        </p:blipFill>
        <p:spPr>
          <a:xfrm>
            <a:off x="8218024" y="569811"/>
            <a:ext cx="3622877" cy="5521125"/>
          </a:xfrm>
          <a:prstGeom prst="rect">
            <a:avLst/>
          </a:prstGeom>
        </p:spPr>
      </p:pic>
      <p:pic>
        <p:nvPicPr>
          <p:cNvPr id="8" name="Imagen 7">
            <a:extLst>
              <a:ext uri="{FF2B5EF4-FFF2-40B4-BE49-F238E27FC236}">
                <a16:creationId xmlns:a16="http://schemas.microsoft.com/office/drawing/2014/main" id="{22995BE7-CC98-4B8D-AB5C-D1A099702C85}"/>
              </a:ext>
            </a:extLst>
          </p:cNvPr>
          <p:cNvPicPr>
            <a:picLocks noChangeAspect="1"/>
          </p:cNvPicPr>
          <p:nvPr/>
        </p:nvPicPr>
        <p:blipFill>
          <a:blip r:embed="rId3"/>
          <a:stretch>
            <a:fillRect/>
          </a:stretch>
        </p:blipFill>
        <p:spPr>
          <a:xfrm>
            <a:off x="416329" y="3906219"/>
            <a:ext cx="1731650" cy="2516466"/>
          </a:xfrm>
          <a:prstGeom prst="rect">
            <a:avLst/>
          </a:prstGeom>
        </p:spPr>
      </p:pic>
      <p:pic>
        <p:nvPicPr>
          <p:cNvPr id="12" name="Imagen 11">
            <a:extLst>
              <a:ext uri="{FF2B5EF4-FFF2-40B4-BE49-F238E27FC236}">
                <a16:creationId xmlns:a16="http://schemas.microsoft.com/office/drawing/2014/main" id="{39217DDB-AADA-489D-8207-F50F3CAFDE24}"/>
              </a:ext>
            </a:extLst>
          </p:cNvPr>
          <p:cNvPicPr>
            <a:picLocks noChangeAspect="1"/>
          </p:cNvPicPr>
          <p:nvPr/>
        </p:nvPicPr>
        <p:blipFill>
          <a:blip r:embed="rId4"/>
          <a:stretch>
            <a:fillRect/>
          </a:stretch>
        </p:blipFill>
        <p:spPr>
          <a:xfrm>
            <a:off x="5071253" y="3769965"/>
            <a:ext cx="1859156" cy="2682921"/>
          </a:xfrm>
          <a:prstGeom prst="rect">
            <a:avLst/>
          </a:prstGeom>
        </p:spPr>
      </p:pic>
      <p:sp>
        <p:nvSpPr>
          <p:cNvPr id="14" name="CuadroTexto 13">
            <a:extLst>
              <a:ext uri="{FF2B5EF4-FFF2-40B4-BE49-F238E27FC236}">
                <a16:creationId xmlns:a16="http://schemas.microsoft.com/office/drawing/2014/main" id="{FEE7851B-FD1D-4B05-A737-63569F464339}"/>
              </a:ext>
            </a:extLst>
          </p:cNvPr>
          <p:cNvSpPr txBox="1"/>
          <p:nvPr/>
        </p:nvSpPr>
        <p:spPr>
          <a:xfrm>
            <a:off x="3881927" y="64719"/>
            <a:ext cx="6096964" cy="369332"/>
          </a:xfrm>
          <a:prstGeom prst="rect">
            <a:avLst/>
          </a:prstGeom>
          <a:noFill/>
        </p:spPr>
        <p:txBody>
          <a:bodyPr wrap="square">
            <a:spAutoFit/>
          </a:bodyPr>
          <a:lstStyle/>
          <a:p>
            <a:pPr algn="ctr"/>
            <a:r>
              <a:rPr lang="en-US" b="1" i="0" dirty="0">
                <a:solidFill>
                  <a:srgbClr val="0070C0"/>
                </a:solidFill>
                <a:effectLst/>
                <a:latin typeface="Arial" panose="020B0604020202020204" pitchFamily="34" charset="0"/>
              </a:rPr>
              <a:t>BIBLIOGRAFÍA</a:t>
            </a:r>
            <a:r>
              <a:rPr lang="en-US" b="1" i="0" dirty="0">
                <a:solidFill>
                  <a:srgbClr val="222222"/>
                </a:solidFill>
                <a:effectLst/>
                <a:latin typeface="Arial" panose="020B0604020202020204" pitchFamily="34" charset="0"/>
              </a:rPr>
              <a:t>:</a:t>
            </a:r>
          </a:p>
        </p:txBody>
      </p:sp>
    </p:spTree>
    <p:extLst>
      <p:ext uri="{BB962C8B-B14F-4D97-AF65-F5344CB8AC3E}">
        <p14:creationId xmlns:p14="http://schemas.microsoft.com/office/powerpoint/2010/main" val="1253668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23611DE-4B40-4415-A7CD-9BA85747ABC3}"/>
              </a:ext>
            </a:extLst>
          </p:cNvPr>
          <p:cNvSpPr txBox="1"/>
          <p:nvPr/>
        </p:nvSpPr>
        <p:spPr>
          <a:xfrm>
            <a:off x="3432321" y="295817"/>
            <a:ext cx="5327358" cy="400110"/>
          </a:xfrm>
          <a:prstGeom prst="rect">
            <a:avLst/>
          </a:prstGeom>
          <a:noFill/>
        </p:spPr>
        <p:txBody>
          <a:bodyPr wrap="square" rtlCol="0">
            <a:spAutoFit/>
          </a:bodyPr>
          <a:lstStyle/>
          <a:p>
            <a:pPr algn="ctr"/>
            <a:r>
              <a:rPr lang="es-PE" sz="2000" b="1" i="1" dirty="0"/>
              <a:t>METODO DE DESCOMPOSICIÓN CLÁSICA</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BDB1B95-3590-47EA-9A39-DF537692A650}"/>
                  </a:ext>
                </a:extLst>
              </p:cNvPr>
              <p:cNvSpPr txBox="1"/>
              <p:nvPr/>
            </p:nvSpPr>
            <p:spPr>
              <a:xfrm>
                <a:off x="1274165" y="910126"/>
                <a:ext cx="9533744" cy="5632311"/>
              </a:xfrm>
              <a:prstGeom prst="rect">
                <a:avLst/>
              </a:prstGeom>
              <a:noFill/>
            </p:spPr>
            <p:txBody>
              <a:bodyPr wrap="square" rtlCol="0">
                <a:spAutoFit/>
              </a:bodyPr>
              <a:lstStyle/>
              <a:p>
                <a:r>
                  <a:rPr lang="es-PE" dirty="0"/>
                  <a:t>Un modelo clásico para una serie de tiempo supone que una serie: Y1, Y2, Y3,…..,Yn puede ser expresada como una suma o producto de 3 componentes:</a:t>
                </a:r>
              </a:p>
              <a:p>
                <a:endParaRPr lang="es-PE" dirty="0"/>
              </a:p>
              <a:p>
                <a:r>
                  <a:rPr lang="es-PE" b="1" dirty="0"/>
                  <a:t>Tendencia</a:t>
                </a:r>
                <a:r>
                  <a:rPr lang="es-PE" dirty="0"/>
                  <a:t>: Comportamiento o movimiento suave de la serie a lo largo del tiempo.</a:t>
                </a:r>
              </a:p>
              <a:p>
                <a:r>
                  <a:rPr lang="es-PE" b="1" dirty="0"/>
                  <a:t>Estacionalidad</a:t>
                </a:r>
                <a:r>
                  <a:rPr lang="es-PE" dirty="0"/>
                  <a:t>: Movimientos de oscilación dentro del año.</a:t>
                </a:r>
              </a:p>
              <a:p>
                <a:r>
                  <a:rPr lang="es-PE" b="1" dirty="0"/>
                  <a:t>Aleatoriedad</a:t>
                </a:r>
                <a:r>
                  <a:rPr lang="es-PE" dirty="0"/>
                  <a:t>: Variaciones aleatorias alrededor de los componentes anteriores.</a:t>
                </a:r>
              </a:p>
              <a:p>
                <a:endParaRPr lang="es-PE" dirty="0"/>
              </a:p>
              <a:p>
                <a:r>
                  <a:rPr lang="es-PE" dirty="0"/>
                  <a:t>Existen dos modelos de series de tiempo, que generalmente se aceptan como buenas aproximaciones a las verdaderas relaciones, entre los componentes de los datos observados. </a:t>
                </a:r>
              </a:p>
              <a:p>
                <a:endParaRPr lang="es-PE" dirty="0"/>
              </a:p>
              <a:p>
                <a:r>
                  <a:rPr lang="es-PE" dirty="0">
                    <a:solidFill>
                      <a:srgbClr val="0070C0"/>
                    </a:solidFill>
                  </a:rPr>
                  <a:t>Modelo Aditivo: </a:t>
                </a:r>
              </a:p>
              <a:p>
                <a:pPr algn="ctr"/>
                <a14:m>
                  <m:oMath xmlns:m="http://schemas.openxmlformats.org/officeDocument/2006/math">
                    <m:sSub>
                      <m:sSubPr>
                        <m:ctrlPr>
                          <a:rPr lang="es-PE" i="1" smtClean="0">
                            <a:latin typeface="Cambria Math" panose="02040503050406030204" pitchFamily="18" charset="0"/>
                          </a:rPr>
                        </m:ctrlPr>
                      </m:sSubPr>
                      <m:e>
                        <m:r>
                          <a:rPr lang="es-PE" b="0" i="1" smtClean="0">
                            <a:latin typeface="Cambria Math" panose="02040503050406030204" pitchFamily="18" charset="0"/>
                          </a:rPr>
                          <m:t>𝑌</m:t>
                        </m:r>
                      </m:e>
                      <m:sub>
                        <m:r>
                          <a:rPr lang="es-PE" b="0" i="1" smtClean="0">
                            <a:latin typeface="Cambria Math" panose="02040503050406030204" pitchFamily="18" charset="0"/>
                          </a:rPr>
                          <m:t>𝑡</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b="0" i="1" smtClean="0">
                            <a:latin typeface="Cambria Math" panose="02040503050406030204" pitchFamily="18" charset="0"/>
                          </a:rPr>
                          <m:t>𝑇</m:t>
                        </m:r>
                      </m:e>
                      <m:sub>
                        <m:r>
                          <a:rPr lang="es-PE" i="1">
                            <a:latin typeface="Cambria Math" panose="02040503050406030204" pitchFamily="18" charset="0"/>
                          </a:rPr>
                          <m:t>𝑡</m:t>
                        </m:r>
                      </m:sub>
                    </m:sSub>
                  </m:oMath>
                </a14:m>
                <a:r>
                  <a:rPr lang="es-PE" dirty="0"/>
                  <a:t>+ </a:t>
                </a:r>
                <a14:m>
                  <m:oMath xmlns:m="http://schemas.openxmlformats.org/officeDocument/2006/math">
                    <m:sSub>
                      <m:sSubPr>
                        <m:ctrlPr>
                          <a:rPr lang="es-PE" i="1">
                            <a:latin typeface="Cambria Math" panose="02040503050406030204" pitchFamily="18" charset="0"/>
                          </a:rPr>
                        </m:ctrlPr>
                      </m:sSubPr>
                      <m:e>
                        <m:r>
                          <a:rPr lang="es-PE" b="0" i="1" smtClean="0">
                            <a:latin typeface="Cambria Math" panose="02040503050406030204" pitchFamily="18" charset="0"/>
                          </a:rPr>
                          <m:t>𝐸</m:t>
                        </m:r>
                      </m:e>
                      <m:sub>
                        <m:r>
                          <a:rPr lang="es-PE" i="1">
                            <a:latin typeface="Cambria Math" panose="02040503050406030204" pitchFamily="18" charset="0"/>
                          </a:rPr>
                          <m:t>𝑡</m:t>
                        </m:r>
                      </m:sub>
                    </m:sSub>
                  </m:oMath>
                </a14:m>
                <a:r>
                  <a:rPr lang="es-PE" dirty="0"/>
                  <a:t>+ </a:t>
                </a:r>
                <a14:m>
                  <m:oMath xmlns:m="http://schemas.openxmlformats.org/officeDocument/2006/math">
                    <m:sSub>
                      <m:sSubPr>
                        <m:ctrlPr>
                          <a:rPr lang="es-PE" i="1">
                            <a:latin typeface="Cambria Math" panose="02040503050406030204" pitchFamily="18" charset="0"/>
                          </a:rPr>
                        </m:ctrlPr>
                      </m:sSubPr>
                      <m:e>
                        <m:r>
                          <a:rPr lang="es-PE" b="0" i="1" smtClean="0">
                            <a:latin typeface="Cambria Math" panose="02040503050406030204" pitchFamily="18" charset="0"/>
                          </a:rPr>
                          <m:t>𝐴</m:t>
                        </m:r>
                      </m:e>
                      <m:sub>
                        <m:r>
                          <a:rPr lang="es-PE" i="1">
                            <a:latin typeface="Cambria Math" panose="02040503050406030204" pitchFamily="18" charset="0"/>
                          </a:rPr>
                          <m:t>𝑡</m:t>
                        </m:r>
                      </m:sub>
                    </m:sSub>
                  </m:oMath>
                </a14:m>
                <a:endParaRPr lang="es-PE" dirty="0"/>
              </a:p>
              <a:p>
                <a:r>
                  <a:rPr lang="es-PE" dirty="0"/>
                  <a:t>Es  adecuado cuando ha oscilaciones constantes en el tiempo. Por ejemplo, cuando la estacionalidad no depende de otras componentes como la tendencia.</a:t>
                </a:r>
              </a:p>
              <a:p>
                <a:endParaRPr lang="es-PE" dirty="0"/>
              </a:p>
              <a:p>
                <a:r>
                  <a:rPr lang="es-PE" dirty="0">
                    <a:solidFill>
                      <a:srgbClr val="0070C0"/>
                    </a:solidFill>
                  </a:rPr>
                  <a:t>Modelo Multiplicativo:</a:t>
                </a:r>
              </a:p>
              <a:p>
                <a:pPr algn="ctr"/>
                <a14:m>
                  <m:oMath xmlns:m="http://schemas.openxmlformats.org/officeDocument/2006/math">
                    <m:sSub>
                      <m:sSubPr>
                        <m:ctrlPr>
                          <a:rPr lang="es-PE" i="1" smtClean="0">
                            <a:latin typeface="Cambria Math" panose="02040503050406030204" pitchFamily="18" charset="0"/>
                          </a:rPr>
                        </m:ctrlPr>
                      </m:sSubPr>
                      <m:e>
                        <m:r>
                          <a:rPr lang="es-PE" b="0" i="1" smtClean="0">
                            <a:latin typeface="Cambria Math" panose="02040503050406030204" pitchFamily="18" charset="0"/>
                          </a:rPr>
                          <m:t>𝑌</m:t>
                        </m:r>
                      </m:e>
                      <m:sub>
                        <m:r>
                          <a:rPr lang="es-PE" b="0" i="1" smtClean="0">
                            <a:latin typeface="Cambria Math" panose="02040503050406030204" pitchFamily="18" charset="0"/>
                          </a:rPr>
                          <m:t>𝑡</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b="0" i="1" smtClean="0">
                            <a:latin typeface="Cambria Math" panose="02040503050406030204" pitchFamily="18" charset="0"/>
                          </a:rPr>
                          <m:t>𝑇</m:t>
                        </m:r>
                      </m:e>
                      <m:sub>
                        <m:r>
                          <a:rPr lang="es-PE" i="1">
                            <a:latin typeface="Cambria Math" panose="02040503050406030204" pitchFamily="18" charset="0"/>
                          </a:rPr>
                          <m:t>𝑡</m:t>
                        </m:r>
                      </m:sub>
                    </m:sSub>
                    <m:r>
                      <a:rPr lang="es-PE" b="0" i="0" smtClean="0">
                        <a:latin typeface="Cambria Math" panose="02040503050406030204" pitchFamily="18" charset="0"/>
                      </a:rPr>
                      <m:t>∗</m:t>
                    </m:r>
                  </m:oMath>
                </a14:m>
                <a:r>
                  <a:rPr lang="es-PE" dirty="0"/>
                  <a:t> </a:t>
                </a:r>
                <a14:m>
                  <m:oMath xmlns:m="http://schemas.openxmlformats.org/officeDocument/2006/math">
                    <m:sSub>
                      <m:sSubPr>
                        <m:ctrlPr>
                          <a:rPr lang="es-PE" i="1">
                            <a:latin typeface="Cambria Math" panose="02040503050406030204" pitchFamily="18" charset="0"/>
                          </a:rPr>
                        </m:ctrlPr>
                      </m:sSubPr>
                      <m:e>
                        <m:r>
                          <a:rPr lang="es-PE" b="0" i="1" smtClean="0">
                            <a:latin typeface="Cambria Math" panose="02040503050406030204" pitchFamily="18" charset="0"/>
                          </a:rPr>
                          <m:t>𝐸</m:t>
                        </m:r>
                      </m:e>
                      <m:sub>
                        <m:r>
                          <a:rPr lang="es-PE" i="1">
                            <a:latin typeface="Cambria Math" panose="02040503050406030204" pitchFamily="18" charset="0"/>
                          </a:rPr>
                          <m:t>𝑡</m:t>
                        </m:r>
                      </m:sub>
                    </m:sSub>
                    <m:r>
                      <a:rPr lang="es-PE" b="0" i="0" smtClean="0">
                        <a:latin typeface="Cambria Math" panose="02040503050406030204" pitchFamily="18" charset="0"/>
                      </a:rPr>
                      <m:t>∗</m:t>
                    </m:r>
                  </m:oMath>
                </a14:m>
                <a:r>
                  <a:rPr lang="es-PE" dirty="0"/>
                  <a:t> </a:t>
                </a:r>
                <a14:m>
                  <m:oMath xmlns:m="http://schemas.openxmlformats.org/officeDocument/2006/math">
                    <m:sSub>
                      <m:sSubPr>
                        <m:ctrlPr>
                          <a:rPr lang="es-PE" i="1">
                            <a:latin typeface="Cambria Math" panose="02040503050406030204" pitchFamily="18" charset="0"/>
                          </a:rPr>
                        </m:ctrlPr>
                      </m:sSubPr>
                      <m:e>
                        <m:r>
                          <a:rPr lang="es-PE" b="0" i="1" smtClean="0">
                            <a:latin typeface="Cambria Math" panose="02040503050406030204" pitchFamily="18" charset="0"/>
                          </a:rPr>
                          <m:t>𝐴</m:t>
                        </m:r>
                      </m:e>
                      <m:sub>
                        <m:r>
                          <a:rPr lang="es-PE" i="1">
                            <a:latin typeface="Cambria Math" panose="02040503050406030204" pitchFamily="18" charset="0"/>
                          </a:rPr>
                          <m:t>𝑡</m:t>
                        </m:r>
                      </m:sub>
                    </m:sSub>
                  </m:oMath>
                </a14:m>
                <a:endParaRPr lang="es-PE" dirty="0"/>
              </a:p>
              <a:p>
                <a:endParaRPr lang="es-PE" dirty="0">
                  <a:solidFill>
                    <a:srgbClr val="0070C0"/>
                  </a:solidFill>
                </a:endParaRPr>
              </a:p>
              <a:p>
                <a:r>
                  <a:rPr lang="es-PE" dirty="0"/>
                  <a:t>Es adecuado cuando hay oscilaciones crecientes en el tiempo. Es decir, cuando la estacionalidad varía con la tendencia.</a:t>
                </a:r>
              </a:p>
            </p:txBody>
          </p:sp>
        </mc:Choice>
        <mc:Fallback xmlns="">
          <p:sp>
            <p:nvSpPr>
              <p:cNvPr id="3" name="CuadroTexto 2">
                <a:extLst>
                  <a:ext uri="{FF2B5EF4-FFF2-40B4-BE49-F238E27FC236}">
                    <a16:creationId xmlns:a16="http://schemas.microsoft.com/office/drawing/2014/main" id="{BBDB1B95-3590-47EA-9A39-DF537692A650}"/>
                  </a:ext>
                </a:extLst>
              </p:cNvPr>
              <p:cNvSpPr txBox="1">
                <a:spLocks noRot="1" noChangeAspect="1" noMove="1" noResize="1" noEditPoints="1" noAdjustHandles="1" noChangeArrowheads="1" noChangeShapeType="1" noTextEdit="1"/>
              </p:cNvSpPr>
              <p:nvPr/>
            </p:nvSpPr>
            <p:spPr>
              <a:xfrm>
                <a:off x="1274165" y="910126"/>
                <a:ext cx="9533744" cy="5632311"/>
              </a:xfrm>
              <a:prstGeom prst="rect">
                <a:avLst/>
              </a:prstGeom>
              <a:blipFill>
                <a:blip r:embed="rId2"/>
                <a:stretch>
                  <a:fillRect l="-512" t="-541" r="-448" b="-758"/>
                </a:stretch>
              </a:blipFill>
            </p:spPr>
            <p:txBody>
              <a:bodyPr/>
              <a:lstStyle/>
              <a:p>
                <a:r>
                  <a:rPr lang="es-PE">
                    <a:noFill/>
                  </a:rPr>
                  <a:t> </a:t>
                </a:r>
              </a:p>
            </p:txBody>
          </p:sp>
        </mc:Fallback>
      </mc:AlternateContent>
      <p:pic>
        <p:nvPicPr>
          <p:cNvPr id="4" name="Imagen 3">
            <a:extLst>
              <a:ext uri="{FF2B5EF4-FFF2-40B4-BE49-F238E27FC236}">
                <a16:creationId xmlns:a16="http://schemas.microsoft.com/office/drawing/2014/main" id="{E256E73D-314C-4877-BA6F-E7318E581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Tree>
    <p:extLst>
      <p:ext uri="{BB962C8B-B14F-4D97-AF65-F5344CB8AC3E}">
        <p14:creationId xmlns:p14="http://schemas.microsoft.com/office/powerpoint/2010/main" val="111910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830605-0021-4D73-A2F4-B0F83ACF5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10" name="CuadroTexto 9">
            <a:extLst>
              <a:ext uri="{FF2B5EF4-FFF2-40B4-BE49-F238E27FC236}">
                <a16:creationId xmlns:a16="http://schemas.microsoft.com/office/drawing/2014/main" id="{DB730236-FACB-4BB2-AAA3-120C220DE968}"/>
              </a:ext>
            </a:extLst>
          </p:cNvPr>
          <p:cNvSpPr txBox="1"/>
          <p:nvPr/>
        </p:nvSpPr>
        <p:spPr>
          <a:xfrm>
            <a:off x="2572397" y="359434"/>
            <a:ext cx="6177776" cy="400110"/>
          </a:xfrm>
          <a:prstGeom prst="rect">
            <a:avLst/>
          </a:prstGeom>
          <a:noFill/>
        </p:spPr>
        <p:txBody>
          <a:bodyPr wrap="square" rtlCol="0">
            <a:spAutoFit/>
          </a:bodyPr>
          <a:lstStyle/>
          <a:p>
            <a:pPr algn="ctr"/>
            <a:r>
              <a:rPr lang="es-PE" sz="2000" b="1" i="1" dirty="0"/>
              <a:t>MODELO ADITIVO Y MULTIPLICATIVO</a:t>
            </a:r>
          </a:p>
        </p:txBody>
      </p:sp>
      <p:pic>
        <p:nvPicPr>
          <p:cNvPr id="5" name="Imagen 4">
            <a:extLst>
              <a:ext uri="{FF2B5EF4-FFF2-40B4-BE49-F238E27FC236}">
                <a16:creationId xmlns:a16="http://schemas.microsoft.com/office/drawing/2014/main" id="{F9549C95-DB41-42A8-831D-5277526445B7}"/>
              </a:ext>
            </a:extLst>
          </p:cNvPr>
          <p:cNvPicPr>
            <a:picLocks noChangeAspect="1"/>
          </p:cNvPicPr>
          <p:nvPr/>
        </p:nvPicPr>
        <p:blipFill rotWithShape="1">
          <a:blip r:embed="rId3"/>
          <a:srcRect l="1723" t="2143" r="-574" b="2678"/>
          <a:stretch/>
        </p:blipFill>
        <p:spPr>
          <a:xfrm>
            <a:off x="1319133" y="1198190"/>
            <a:ext cx="3874957" cy="2547716"/>
          </a:xfrm>
          <a:prstGeom prst="rect">
            <a:avLst/>
          </a:prstGeom>
        </p:spPr>
      </p:pic>
      <p:pic>
        <p:nvPicPr>
          <p:cNvPr id="9" name="Imagen 8">
            <a:extLst>
              <a:ext uri="{FF2B5EF4-FFF2-40B4-BE49-F238E27FC236}">
                <a16:creationId xmlns:a16="http://schemas.microsoft.com/office/drawing/2014/main" id="{D6752D5E-D2C0-44F4-A5E0-76E6DFDA9E9E}"/>
              </a:ext>
            </a:extLst>
          </p:cNvPr>
          <p:cNvPicPr>
            <a:picLocks noChangeAspect="1"/>
          </p:cNvPicPr>
          <p:nvPr/>
        </p:nvPicPr>
        <p:blipFill rotWithShape="1">
          <a:blip r:embed="rId4"/>
          <a:srcRect l="1320" t="2099" r="2518" b="2099"/>
          <a:stretch/>
        </p:blipFill>
        <p:spPr>
          <a:xfrm>
            <a:off x="6358328" y="1162350"/>
            <a:ext cx="3819993" cy="2619396"/>
          </a:xfrm>
          <a:prstGeom prst="rect">
            <a:avLst/>
          </a:prstGeom>
        </p:spPr>
      </p:pic>
      <p:pic>
        <p:nvPicPr>
          <p:cNvPr id="12" name="Imagen 11">
            <a:extLst>
              <a:ext uri="{FF2B5EF4-FFF2-40B4-BE49-F238E27FC236}">
                <a16:creationId xmlns:a16="http://schemas.microsoft.com/office/drawing/2014/main" id="{328C15C7-8486-4507-A922-37F747087736}"/>
              </a:ext>
            </a:extLst>
          </p:cNvPr>
          <p:cNvPicPr>
            <a:picLocks noChangeAspect="1"/>
          </p:cNvPicPr>
          <p:nvPr/>
        </p:nvPicPr>
        <p:blipFill rotWithShape="1">
          <a:blip r:embed="rId5"/>
          <a:srcRect r="1637"/>
          <a:stretch/>
        </p:blipFill>
        <p:spPr>
          <a:xfrm>
            <a:off x="1594499" y="4106524"/>
            <a:ext cx="3269810" cy="2152650"/>
          </a:xfrm>
          <a:prstGeom prst="rect">
            <a:avLst/>
          </a:prstGeom>
        </p:spPr>
      </p:pic>
      <p:pic>
        <p:nvPicPr>
          <p:cNvPr id="14" name="Imagen 13">
            <a:extLst>
              <a:ext uri="{FF2B5EF4-FFF2-40B4-BE49-F238E27FC236}">
                <a16:creationId xmlns:a16="http://schemas.microsoft.com/office/drawing/2014/main" id="{C5D7BB67-4504-4DE6-BFD6-97A8C6FEA120}"/>
              </a:ext>
            </a:extLst>
          </p:cNvPr>
          <p:cNvPicPr>
            <a:picLocks noChangeAspect="1"/>
          </p:cNvPicPr>
          <p:nvPr/>
        </p:nvPicPr>
        <p:blipFill>
          <a:blip r:embed="rId6"/>
          <a:stretch>
            <a:fillRect/>
          </a:stretch>
        </p:blipFill>
        <p:spPr>
          <a:xfrm>
            <a:off x="6672184" y="4030324"/>
            <a:ext cx="3314700" cy="2228850"/>
          </a:xfrm>
          <a:prstGeom prst="rect">
            <a:avLst/>
          </a:prstGeom>
        </p:spPr>
      </p:pic>
      <p:sp>
        <p:nvSpPr>
          <p:cNvPr id="16" name="CuadroTexto 15">
            <a:extLst>
              <a:ext uri="{FF2B5EF4-FFF2-40B4-BE49-F238E27FC236}">
                <a16:creationId xmlns:a16="http://schemas.microsoft.com/office/drawing/2014/main" id="{B1345F2D-E89A-4E40-BE72-8F803116B0A2}"/>
              </a:ext>
            </a:extLst>
          </p:cNvPr>
          <p:cNvSpPr txBox="1"/>
          <p:nvPr/>
        </p:nvSpPr>
        <p:spPr>
          <a:xfrm>
            <a:off x="2823772" y="3815220"/>
            <a:ext cx="1186096" cy="369332"/>
          </a:xfrm>
          <a:prstGeom prst="rect">
            <a:avLst/>
          </a:prstGeom>
          <a:noFill/>
        </p:spPr>
        <p:txBody>
          <a:bodyPr wrap="square">
            <a:spAutoFit/>
          </a:bodyPr>
          <a:lstStyle/>
          <a:p>
            <a:r>
              <a:rPr lang="es-PE" sz="1800" b="1" i="1" dirty="0"/>
              <a:t>ADITIVO</a:t>
            </a:r>
            <a:endParaRPr lang="es-PE" dirty="0"/>
          </a:p>
        </p:txBody>
      </p:sp>
      <p:sp>
        <p:nvSpPr>
          <p:cNvPr id="18" name="CuadroTexto 17">
            <a:extLst>
              <a:ext uri="{FF2B5EF4-FFF2-40B4-BE49-F238E27FC236}">
                <a16:creationId xmlns:a16="http://schemas.microsoft.com/office/drawing/2014/main" id="{1DF37271-60FF-4CA5-BF12-ADEB1B431323}"/>
              </a:ext>
            </a:extLst>
          </p:cNvPr>
          <p:cNvSpPr txBox="1"/>
          <p:nvPr/>
        </p:nvSpPr>
        <p:spPr>
          <a:xfrm>
            <a:off x="7658868" y="3745906"/>
            <a:ext cx="1828032" cy="369332"/>
          </a:xfrm>
          <a:prstGeom prst="rect">
            <a:avLst/>
          </a:prstGeom>
          <a:noFill/>
        </p:spPr>
        <p:txBody>
          <a:bodyPr wrap="square">
            <a:spAutoFit/>
          </a:bodyPr>
          <a:lstStyle/>
          <a:p>
            <a:r>
              <a:rPr lang="es-PE" sz="1800" b="1" i="1" dirty="0"/>
              <a:t>MULTIPLICATIVO</a:t>
            </a:r>
            <a:endParaRPr lang="es-PE" dirty="0"/>
          </a:p>
        </p:txBody>
      </p:sp>
    </p:spTree>
    <p:extLst>
      <p:ext uri="{BB962C8B-B14F-4D97-AF65-F5344CB8AC3E}">
        <p14:creationId xmlns:p14="http://schemas.microsoft.com/office/powerpoint/2010/main" val="225841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76E39FB-A540-418E-BBBD-8034F713F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3" name="CuadroTexto 2">
            <a:extLst>
              <a:ext uri="{FF2B5EF4-FFF2-40B4-BE49-F238E27FC236}">
                <a16:creationId xmlns:a16="http://schemas.microsoft.com/office/drawing/2014/main" id="{9705269C-86A9-430C-B806-486B12198C62}"/>
              </a:ext>
            </a:extLst>
          </p:cNvPr>
          <p:cNvSpPr txBox="1"/>
          <p:nvPr/>
        </p:nvSpPr>
        <p:spPr>
          <a:xfrm>
            <a:off x="3007112" y="141424"/>
            <a:ext cx="6177776" cy="523220"/>
          </a:xfrm>
          <a:prstGeom prst="rect">
            <a:avLst/>
          </a:prstGeom>
          <a:noFill/>
        </p:spPr>
        <p:txBody>
          <a:bodyPr wrap="square" rtlCol="0">
            <a:spAutoFit/>
          </a:bodyPr>
          <a:lstStyle/>
          <a:p>
            <a:pPr algn="ctr"/>
            <a:r>
              <a:rPr lang="es-PE" sz="2800" b="1" i="1" dirty="0"/>
              <a:t>Medición del error en el pronóstico</a:t>
            </a:r>
          </a:p>
        </p:txBody>
      </p:sp>
      <p:sp>
        <p:nvSpPr>
          <p:cNvPr id="4" name="CuadroTexto 3">
            <a:extLst>
              <a:ext uri="{FF2B5EF4-FFF2-40B4-BE49-F238E27FC236}">
                <a16:creationId xmlns:a16="http://schemas.microsoft.com/office/drawing/2014/main" id="{366A0F42-2691-47A2-AD1C-C9C3456AF168}"/>
              </a:ext>
            </a:extLst>
          </p:cNvPr>
          <p:cNvSpPr txBox="1"/>
          <p:nvPr/>
        </p:nvSpPr>
        <p:spPr>
          <a:xfrm>
            <a:off x="916025" y="753517"/>
            <a:ext cx="9533744" cy="369332"/>
          </a:xfrm>
          <a:prstGeom prst="rect">
            <a:avLst/>
          </a:prstGeom>
          <a:noFill/>
        </p:spPr>
        <p:txBody>
          <a:bodyPr wrap="square" rtlCol="0">
            <a:spAutoFit/>
          </a:bodyPr>
          <a:lstStyle/>
          <a:p>
            <a:pPr marL="285750" indent="-285750">
              <a:buFont typeface="Arial" panose="020B0604020202020204" pitchFamily="34" charset="0"/>
              <a:buChar char="•"/>
            </a:pPr>
            <a:r>
              <a:rPr lang="es-PE" dirty="0"/>
              <a:t>El error de un pronóstico o residual es la diferencia entre un valor real y su valor de pronóstico.</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748A2358-8BF0-421A-85D9-824AD0BC88F2}"/>
                  </a:ext>
                </a:extLst>
              </p:cNvPr>
              <p:cNvSpPr txBox="1"/>
              <p:nvPr/>
            </p:nvSpPr>
            <p:spPr>
              <a:xfrm>
                <a:off x="2634897" y="1215991"/>
                <a:ext cx="6096000" cy="376770"/>
              </a:xfrm>
              <a:prstGeom prst="rect">
                <a:avLst/>
              </a:prstGeom>
              <a:noFill/>
            </p:spPr>
            <p:txBody>
              <a:bodyPr wrap="square">
                <a:spAutoFit/>
              </a:bodyPr>
              <a:lstStyle/>
              <a:p>
                <a:pPr algn="ctr"/>
                <a14:m>
                  <m:oMath xmlns:m="http://schemas.openxmlformats.org/officeDocument/2006/math">
                    <m:sSub>
                      <m:sSubPr>
                        <m:ctrlPr>
                          <a:rPr lang="es-PE" i="1" smtClean="0">
                            <a:latin typeface="Cambria Math" panose="02040503050406030204" pitchFamily="18" charset="0"/>
                          </a:rPr>
                        </m:ctrlPr>
                      </m:sSubPr>
                      <m:e>
                        <m:r>
                          <a:rPr lang="es-PE" i="1" smtClean="0">
                            <a:latin typeface="Cambria Math" panose="02040503050406030204" pitchFamily="18" charset="0"/>
                            <a:ea typeface="Cambria Math" panose="02040503050406030204" pitchFamily="18" charset="0"/>
                          </a:rPr>
                          <m:t>𝜀</m:t>
                        </m:r>
                      </m:e>
                      <m:sub>
                        <m:r>
                          <a:rPr lang="es-PE" b="0" i="1" smtClean="0">
                            <a:latin typeface="Cambria Math" panose="02040503050406030204" pitchFamily="18" charset="0"/>
                          </a:rPr>
                          <m:t>𝑡</m:t>
                        </m:r>
                      </m:sub>
                    </m:sSub>
                    <m:r>
                      <a:rPr lang="es-PE" b="0" i="1" smtClean="0">
                        <a:latin typeface="Cambria Math" panose="02040503050406030204" pitchFamily="18" charset="0"/>
                      </a:rPr>
                      <m:t>=</m:t>
                    </m:r>
                    <m:sSub>
                      <m:sSubPr>
                        <m:ctrlPr>
                          <a:rPr lang="es-PE" i="1">
                            <a:latin typeface="Cambria Math" panose="02040503050406030204" pitchFamily="18" charset="0"/>
                          </a:rPr>
                        </m:ctrlPr>
                      </m:sSubPr>
                      <m:e>
                        <m:r>
                          <a:rPr lang="es-PE" b="0" i="1" smtClean="0">
                            <a:latin typeface="Cambria Math" panose="02040503050406030204" pitchFamily="18" charset="0"/>
                          </a:rPr>
                          <m:t>𝑌</m:t>
                        </m:r>
                      </m:e>
                      <m:sub>
                        <m:r>
                          <a:rPr lang="es-PE" i="1">
                            <a:latin typeface="Cambria Math" panose="02040503050406030204" pitchFamily="18" charset="0"/>
                          </a:rPr>
                          <m:t>𝑡</m:t>
                        </m:r>
                      </m:sub>
                    </m:sSub>
                  </m:oMath>
                </a14:m>
                <a:r>
                  <a:rPr lang="es-PE" dirty="0"/>
                  <a:t>- </a:t>
                </a:r>
                <a14:m>
                  <m:oMath xmlns:m="http://schemas.openxmlformats.org/officeDocument/2006/math">
                    <m:sSub>
                      <m:sSubPr>
                        <m:ctrlPr>
                          <a:rPr lang="es-PE" i="1">
                            <a:latin typeface="Cambria Math" panose="02040503050406030204" pitchFamily="18" charset="0"/>
                          </a:rPr>
                        </m:ctrlPr>
                      </m:sSubPr>
                      <m:e>
                        <m:acc>
                          <m:accPr>
                            <m:chr m:val="̂"/>
                            <m:ctrlPr>
                              <a:rPr lang="es-PE" i="1" smtClean="0">
                                <a:latin typeface="Cambria Math" panose="02040503050406030204" pitchFamily="18" charset="0"/>
                              </a:rPr>
                            </m:ctrlPr>
                          </m:accPr>
                          <m:e>
                            <m:r>
                              <a:rPr lang="es-PE" b="0" i="1" smtClean="0">
                                <a:latin typeface="Cambria Math" panose="02040503050406030204" pitchFamily="18" charset="0"/>
                              </a:rPr>
                              <m:t>𝑌</m:t>
                            </m:r>
                          </m:e>
                        </m:acc>
                      </m:e>
                      <m:sub>
                        <m:r>
                          <a:rPr lang="es-PE" i="1">
                            <a:latin typeface="Cambria Math" panose="02040503050406030204" pitchFamily="18" charset="0"/>
                          </a:rPr>
                          <m:t>𝑡</m:t>
                        </m:r>
                      </m:sub>
                    </m:sSub>
                  </m:oMath>
                </a14:m>
                <a:endParaRPr lang="es-PE" dirty="0"/>
              </a:p>
            </p:txBody>
          </p:sp>
        </mc:Choice>
        <mc:Fallback xmlns="">
          <p:sp>
            <p:nvSpPr>
              <p:cNvPr id="11" name="CuadroTexto 10">
                <a:extLst>
                  <a:ext uri="{FF2B5EF4-FFF2-40B4-BE49-F238E27FC236}">
                    <a16:creationId xmlns:a16="http://schemas.microsoft.com/office/drawing/2014/main" id="{748A2358-8BF0-421A-85D9-824AD0BC88F2}"/>
                  </a:ext>
                </a:extLst>
              </p:cNvPr>
              <p:cNvSpPr txBox="1">
                <a:spLocks noRot="1" noChangeAspect="1" noMove="1" noResize="1" noEditPoints="1" noAdjustHandles="1" noChangeArrowheads="1" noChangeShapeType="1" noTextEdit="1"/>
              </p:cNvSpPr>
              <p:nvPr/>
            </p:nvSpPr>
            <p:spPr>
              <a:xfrm>
                <a:off x="2634897" y="1215991"/>
                <a:ext cx="6096000" cy="376770"/>
              </a:xfrm>
              <a:prstGeom prst="rect">
                <a:avLst/>
              </a:prstGeom>
              <a:blipFill>
                <a:blip r:embed="rId3"/>
                <a:stretch>
                  <a:fillRect t="-4839" b="-25806"/>
                </a:stretch>
              </a:blipFill>
            </p:spPr>
            <p:txBody>
              <a:bodyPr/>
              <a:lstStyle/>
              <a:p>
                <a:r>
                  <a:rPr lang="es-PE">
                    <a:noFill/>
                  </a:rPr>
                  <a:t> </a:t>
                </a:r>
              </a:p>
            </p:txBody>
          </p:sp>
        </mc:Fallback>
      </mc:AlternateContent>
      <p:sp>
        <p:nvSpPr>
          <p:cNvPr id="13" name="CuadroTexto 12">
            <a:extLst>
              <a:ext uri="{FF2B5EF4-FFF2-40B4-BE49-F238E27FC236}">
                <a16:creationId xmlns:a16="http://schemas.microsoft.com/office/drawing/2014/main" id="{462B1F7C-7767-455F-A42B-81CFADA3B886}"/>
              </a:ext>
            </a:extLst>
          </p:cNvPr>
          <p:cNvSpPr txBox="1"/>
          <p:nvPr/>
        </p:nvSpPr>
        <p:spPr>
          <a:xfrm>
            <a:off x="992225" y="1592761"/>
            <a:ext cx="9533744" cy="646331"/>
          </a:xfrm>
          <a:prstGeom prst="rect">
            <a:avLst/>
          </a:prstGeom>
          <a:noFill/>
        </p:spPr>
        <p:txBody>
          <a:bodyPr wrap="square" rtlCol="0">
            <a:spAutoFit/>
          </a:bodyPr>
          <a:lstStyle/>
          <a:p>
            <a:pPr marL="285750" indent="-285750">
              <a:buFont typeface="Arial" panose="020B0604020202020204" pitchFamily="34" charset="0"/>
              <a:buChar char="•"/>
            </a:pPr>
            <a:r>
              <a:rPr lang="es-PE" dirty="0"/>
              <a:t>Hay diversos métodos para resumir los errores generados por una técnica particular de pronóstico. Una de las medidas más importantes son las siguientes:</a:t>
            </a:r>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AEDF0A3F-A15A-4027-B2DC-BFE153C8031E}"/>
                  </a:ext>
                </a:extLst>
              </p:cNvPr>
              <p:cNvSpPr txBox="1"/>
              <p:nvPr/>
            </p:nvSpPr>
            <p:spPr>
              <a:xfrm>
                <a:off x="1204897" y="2923639"/>
                <a:ext cx="3911332" cy="594906"/>
              </a:xfrm>
              <a:prstGeom prst="rect">
                <a:avLst/>
              </a:prstGeom>
              <a:noFill/>
            </p:spPr>
            <p:txBody>
              <a:bodyPr wrap="square">
                <a:spAutoFit/>
              </a:bodyPr>
              <a:lstStyle/>
              <a:p>
                <a:pPr algn="ctr"/>
                <a:r>
                  <a:rPr lang="es-PE" sz="2000" b="0" dirty="0"/>
                  <a:t>MAPE</a:t>
                </a:r>
                <a14:m>
                  <m:oMath xmlns:m="http://schemas.openxmlformats.org/officeDocument/2006/math">
                    <m:r>
                      <a:rPr lang="es-PE" sz="2000" b="0" i="1" smtClean="0">
                        <a:latin typeface="Cambria Math" panose="02040503050406030204" pitchFamily="18" charset="0"/>
                      </a:rPr>
                      <m:t>=</m:t>
                    </m:r>
                    <m:f>
                      <m:fPr>
                        <m:ctrlPr>
                          <a:rPr lang="es-PE" sz="2000" b="0" i="1" smtClean="0">
                            <a:latin typeface="Cambria Math" panose="02040503050406030204" pitchFamily="18" charset="0"/>
                          </a:rPr>
                        </m:ctrlPr>
                      </m:fPr>
                      <m:num>
                        <m:nary>
                          <m:naryPr>
                            <m:chr m:val="∑"/>
                            <m:subHide m:val="on"/>
                            <m:supHide m:val="on"/>
                            <m:ctrlPr>
                              <a:rPr lang="es-PE" sz="2000" i="1">
                                <a:latin typeface="Cambria Math" panose="02040503050406030204" pitchFamily="18" charset="0"/>
                              </a:rPr>
                            </m:ctrlPr>
                          </m:naryPr>
                          <m:sub/>
                          <m:sup/>
                          <m:e>
                            <m:d>
                              <m:dPr>
                                <m:begChr m:val="|"/>
                                <m:endChr m:val="|"/>
                                <m:ctrlPr>
                                  <a:rPr lang="es-PE" sz="2000" i="1">
                                    <a:latin typeface="Cambria Math" panose="02040503050406030204" pitchFamily="18" charset="0"/>
                                  </a:rPr>
                                </m:ctrlPr>
                              </m:dPr>
                              <m:e>
                                <m:sSub>
                                  <m:sSubPr>
                                    <m:ctrlPr>
                                      <a:rPr lang="es-PE" sz="2000" i="1">
                                        <a:latin typeface="Cambria Math" panose="02040503050406030204" pitchFamily="18" charset="0"/>
                                      </a:rPr>
                                    </m:ctrlPr>
                                  </m:sSubPr>
                                  <m:e>
                                    <m:r>
                                      <a:rPr lang="es-PE" sz="2000" i="1">
                                        <a:latin typeface="Cambria Math" panose="02040503050406030204" pitchFamily="18" charset="0"/>
                                      </a:rPr>
                                      <m:t>𝑌</m:t>
                                    </m:r>
                                  </m:e>
                                  <m:sub>
                                    <m:r>
                                      <a:rPr lang="es-PE" sz="2000" i="1">
                                        <a:latin typeface="Cambria Math" panose="02040503050406030204" pitchFamily="18" charset="0"/>
                                      </a:rPr>
                                      <m:t>𝑡</m:t>
                                    </m:r>
                                  </m:sub>
                                </m:sSub>
                                <m:r>
                                  <m:rPr>
                                    <m:nor/>
                                  </m:rPr>
                                  <a:rPr lang="es-PE" sz="2000" dirty="0"/>
                                  <m:t>− </m:t>
                                </m:r>
                                <m:sSub>
                                  <m:sSubPr>
                                    <m:ctrlPr>
                                      <a:rPr lang="es-PE" sz="2000" i="1">
                                        <a:latin typeface="Cambria Math" panose="02040503050406030204" pitchFamily="18" charset="0"/>
                                      </a:rPr>
                                    </m:ctrlPr>
                                  </m:sSubPr>
                                  <m:e>
                                    <m:acc>
                                      <m:accPr>
                                        <m:chr m:val="̂"/>
                                        <m:ctrlPr>
                                          <a:rPr lang="es-PE" sz="2000" i="1">
                                            <a:latin typeface="Cambria Math" panose="02040503050406030204" pitchFamily="18" charset="0"/>
                                          </a:rPr>
                                        </m:ctrlPr>
                                      </m:accPr>
                                      <m:e>
                                        <m:r>
                                          <a:rPr lang="es-PE" sz="2000" i="1">
                                            <a:latin typeface="Cambria Math" panose="02040503050406030204" pitchFamily="18" charset="0"/>
                                          </a:rPr>
                                          <m:t>𝑌</m:t>
                                        </m:r>
                                      </m:e>
                                    </m:acc>
                                  </m:e>
                                  <m:sub>
                                    <m:r>
                                      <a:rPr lang="es-PE" sz="2000" i="1">
                                        <a:latin typeface="Cambria Math" panose="02040503050406030204" pitchFamily="18" charset="0"/>
                                      </a:rPr>
                                      <m:t>𝑡</m:t>
                                    </m:r>
                                  </m:sub>
                                </m:sSub>
                              </m:e>
                            </m:d>
                            <m:r>
                              <m:rPr>
                                <m:nor/>
                              </m:rPr>
                              <a:rPr lang="es-PE" sz="2000" dirty="0"/>
                              <m:t>/ </m:t>
                            </m:r>
                            <m:sSub>
                              <m:sSubPr>
                                <m:ctrlPr>
                                  <a:rPr lang="es-PE" sz="2000" i="1">
                                    <a:latin typeface="Cambria Math" panose="02040503050406030204" pitchFamily="18" charset="0"/>
                                  </a:rPr>
                                </m:ctrlPr>
                              </m:sSubPr>
                              <m:e>
                                <m:r>
                                  <a:rPr lang="es-PE" sz="2000" i="1">
                                    <a:latin typeface="Cambria Math" panose="02040503050406030204" pitchFamily="18" charset="0"/>
                                  </a:rPr>
                                  <m:t>𝑌</m:t>
                                </m:r>
                              </m:e>
                              <m:sub>
                                <m:r>
                                  <a:rPr lang="es-PE" sz="2000" i="1">
                                    <a:latin typeface="Cambria Math" panose="02040503050406030204" pitchFamily="18" charset="0"/>
                                  </a:rPr>
                                  <m:t>𝑡</m:t>
                                </m:r>
                              </m:sub>
                            </m:sSub>
                          </m:e>
                        </m:nary>
                      </m:num>
                      <m:den>
                        <m:r>
                          <a:rPr lang="es-PE" sz="2000" b="0" i="1" smtClean="0">
                            <a:latin typeface="Cambria Math" panose="02040503050406030204" pitchFamily="18" charset="0"/>
                          </a:rPr>
                          <m:t>𝑛</m:t>
                        </m:r>
                      </m:den>
                    </m:f>
                    <m:r>
                      <a:rPr lang="es-PE" sz="2000" b="0" i="1" smtClean="0">
                        <a:latin typeface="Cambria Math" panose="02040503050406030204" pitchFamily="18" charset="0"/>
                      </a:rPr>
                      <m:t>∗100</m:t>
                    </m:r>
                  </m:oMath>
                </a14:m>
                <a:endParaRPr lang="es-PE" sz="2000" dirty="0"/>
              </a:p>
            </p:txBody>
          </p:sp>
        </mc:Choice>
        <mc:Fallback xmlns="">
          <p:sp>
            <p:nvSpPr>
              <p:cNvPr id="15" name="CuadroTexto 14">
                <a:extLst>
                  <a:ext uri="{FF2B5EF4-FFF2-40B4-BE49-F238E27FC236}">
                    <a16:creationId xmlns:a16="http://schemas.microsoft.com/office/drawing/2014/main" id="{AEDF0A3F-A15A-4027-B2DC-BFE153C8031E}"/>
                  </a:ext>
                </a:extLst>
              </p:cNvPr>
              <p:cNvSpPr txBox="1">
                <a:spLocks noRot="1" noChangeAspect="1" noMove="1" noResize="1" noEditPoints="1" noAdjustHandles="1" noChangeArrowheads="1" noChangeShapeType="1" noTextEdit="1"/>
              </p:cNvSpPr>
              <p:nvPr/>
            </p:nvSpPr>
            <p:spPr>
              <a:xfrm>
                <a:off x="1204897" y="2923639"/>
                <a:ext cx="3911332" cy="594906"/>
              </a:xfrm>
              <a:prstGeom prst="rect">
                <a:avLst/>
              </a:prstGeom>
              <a:blipFill>
                <a:blip r:embed="rId4"/>
                <a:stretch>
                  <a:fillRect b="-7216"/>
                </a:stretch>
              </a:blipFill>
            </p:spPr>
            <p:txBody>
              <a:bodyPr/>
              <a:lstStyle/>
              <a:p>
                <a:r>
                  <a:rPr lang="es-PE">
                    <a:noFill/>
                  </a:rPr>
                  <a:t> </a:t>
                </a:r>
              </a:p>
            </p:txBody>
          </p:sp>
        </mc:Fallback>
      </mc:AlternateContent>
      <p:sp>
        <p:nvSpPr>
          <p:cNvPr id="16" name="CuadroTexto 15">
            <a:extLst>
              <a:ext uri="{FF2B5EF4-FFF2-40B4-BE49-F238E27FC236}">
                <a16:creationId xmlns:a16="http://schemas.microsoft.com/office/drawing/2014/main" id="{EDF40B2A-EB52-4CA7-8740-55E929DE12A0}"/>
              </a:ext>
            </a:extLst>
          </p:cNvPr>
          <p:cNvSpPr txBox="1"/>
          <p:nvPr/>
        </p:nvSpPr>
        <p:spPr>
          <a:xfrm>
            <a:off x="1514529" y="2615862"/>
            <a:ext cx="4196060" cy="307777"/>
          </a:xfrm>
          <a:prstGeom prst="rect">
            <a:avLst/>
          </a:prstGeom>
          <a:noFill/>
        </p:spPr>
        <p:txBody>
          <a:bodyPr wrap="square">
            <a:spAutoFit/>
          </a:bodyPr>
          <a:lstStyle/>
          <a:p>
            <a:r>
              <a:rPr lang="es-PE" sz="1400" b="1" dirty="0"/>
              <a:t>MEAN ABSOLUTE PERCENTAGE ERROR (MAPE) </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8A5D269C-FBC9-4CA4-B0B8-1E6E96930DB9}"/>
                  </a:ext>
                </a:extLst>
              </p:cNvPr>
              <p:cNvSpPr txBox="1"/>
              <p:nvPr/>
            </p:nvSpPr>
            <p:spPr>
              <a:xfrm>
                <a:off x="4819565" y="2923639"/>
                <a:ext cx="3295735" cy="566309"/>
              </a:xfrm>
              <a:prstGeom prst="rect">
                <a:avLst/>
              </a:prstGeom>
              <a:noFill/>
            </p:spPr>
            <p:txBody>
              <a:bodyPr wrap="square">
                <a:spAutoFit/>
              </a:bodyPr>
              <a:lstStyle/>
              <a:p>
                <a:pPr algn="ctr"/>
                <a:r>
                  <a:rPr lang="es-PE" sz="2000" b="0" dirty="0"/>
                  <a:t>MAD</a:t>
                </a:r>
                <a14:m>
                  <m:oMath xmlns:m="http://schemas.openxmlformats.org/officeDocument/2006/math">
                    <m:r>
                      <a:rPr lang="es-PE" sz="2000" b="0" i="1" smtClean="0">
                        <a:latin typeface="Cambria Math" panose="02040503050406030204" pitchFamily="18" charset="0"/>
                      </a:rPr>
                      <m:t>=</m:t>
                    </m:r>
                    <m:f>
                      <m:fPr>
                        <m:ctrlPr>
                          <a:rPr lang="es-PE" sz="2000" b="0" i="1" smtClean="0">
                            <a:latin typeface="Cambria Math" panose="02040503050406030204" pitchFamily="18" charset="0"/>
                          </a:rPr>
                        </m:ctrlPr>
                      </m:fPr>
                      <m:num>
                        <m:nary>
                          <m:naryPr>
                            <m:chr m:val="∑"/>
                            <m:subHide m:val="on"/>
                            <m:supHide m:val="on"/>
                            <m:ctrlPr>
                              <a:rPr lang="es-PE" sz="2000" i="1">
                                <a:latin typeface="Cambria Math" panose="02040503050406030204" pitchFamily="18" charset="0"/>
                              </a:rPr>
                            </m:ctrlPr>
                          </m:naryPr>
                          <m:sub/>
                          <m:sup/>
                          <m:e>
                            <m:d>
                              <m:dPr>
                                <m:begChr m:val="|"/>
                                <m:endChr m:val="|"/>
                                <m:ctrlPr>
                                  <a:rPr lang="es-PE" sz="2000" i="1">
                                    <a:latin typeface="Cambria Math" panose="02040503050406030204" pitchFamily="18" charset="0"/>
                                  </a:rPr>
                                </m:ctrlPr>
                              </m:dPr>
                              <m:e>
                                <m:sSub>
                                  <m:sSubPr>
                                    <m:ctrlPr>
                                      <a:rPr lang="es-PE" sz="2000" i="1">
                                        <a:latin typeface="Cambria Math" panose="02040503050406030204" pitchFamily="18" charset="0"/>
                                      </a:rPr>
                                    </m:ctrlPr>
                                  </m:sSubPr>
                                  <m:e>
                                    <m:r>
                                      <a:rPr lang="es-PE" sz="2000" i="1">
                                        <a:latin typeface="Cambria Math" panose="02040503050406030204" pitchFamily="18" charset="0"/>
                                      </a:rPr>
                                      <m:t>𝑌</m:t>
                                    </m:r>
                                  </m:e>
                                  <m:sub>
                                    <m:r>
                                      <a:rPr lang="es-PE" sz="2000" i="1">
                                        <a:latin typeface="Cambria Math" panose="02040503050406030204" pitchFamily="18" charset="0"/>
                                      </a:rPr>
                                      <m:t>𝑡</m:t>
                                    </m:r>
                                  </m:sub>
                                </m:sSub>
                                <m:r>
                                  <m:rPr>
                                    <m:nor/>
                                  </m:rPr>
                                  <a:rPr lang="es-PE" sz="2000" dirty="0"/>
                                  <m:t>− </m:t>
                                </m:r>
                                <m:sSub>
                                  <m:sSubPr>
                                    <m:ctrlPr>
                                      <a:rPr lang="es-PE" sz="2000" i="1">
                                        <a:latin typeface="Cambria Math" panose="02040503050406030204" pitchFamily="18" charset="0"/>
                                      </a:rPr>
                                    </m:ctrlPr>
                                  </m:sSubPr>
                                  <m:e>
                                    <m:acc>
                                      <m:accPr>
                                        <m:chr m:val="̂"/>
                                        <m:ctrlPr>
                                          <a:rPr lang="es-PE" sz="2000" i="1">
                                            <a:latin typeface="Cambria Math" panose="02040503050406030204" pitchFamily="18" charset="0"/>
                                          </a:rPr>
                                        </m:ctrlPr>
                                      </m:accPr>
                                      <m:e>
                                        <m:r>
                                          <a:rPr lang="es-PE" sz="2000" i="1">
                                            <a:latin typeface="Cambria Math" panose="02040503050406030204" pitchFamily="18" charset="0"/>
                                          </a:rPr>
                                          <m:t>𝑌</m:t>
                                        </m:r>
                                      </m:e>
                                    </m:acc>
                                  </m:e>
                                  <m:sub>
                                    <m:r>
                                      <a:rPr lang="es-PE" sz="2000" i="1">
                                        <a:latin typeface="Cambria Math" panose="02040503050406030204" pitchFamily="18" charset="0"/>
                                      </a:rPr>
                                      <m:t>𝑡</m:t>
                                    </m:r>
                                  </m:sub>
                                </m:sSub>
                              </m:e>
                            </m:d>
                          </m:e>
                        </m:nary>
                      </m:num>
                      <m:den>
                        <m:r>
                          <a:rPr lang="es-PE" sz="2000" b="0" i="1" smtClean="0">
                            <a:latin typeface="Cambria Math" panose="02040503050406030204" pitchFamily="18" charset="0"/>
                          </a:rPr>
                          <m:t>𝑛</m:t>
                        </m:r>
                      </m:den>
                    </m:f>
                  </m:oMath>
                </a14:m>
                <a:endParaRPr lang="es-PE" sz="2000" dirty="0"/>
              </a:p>
            </p:txBody>
          </p:sp>
        </mc:Choice>
        <mc:Fallback xmlns="">
          <p:sp>
            <p:nvSpPr>
              <p:cNvPr id="17" name="CuadroTexto 16">
                <a:extLst>
                  <a:ext uri="{FF2B5EF4-FFF2-40B4-BE49-F238E27FC236}">
                    <a16:creationId xmlns:a16="http://schemas.microsoft.com/office/drawing/2014/main" id="{8A5D269C-FBC9-4CA4-B0B8-1E6E96930DB9}"/>
                  </a:ext>
                </a:extLst>
              </p:cNvPr>
              <p:cNvSpPr txBox="1">
                <a:spLocks noRot="1" noChangeAspect="1" noMove="1" noResize="1" noEditPoints="1" noAdjustHandles="1" noChangeArrowheads="1" noChangeShapeType="1" noTextEdit="1"/>
              </p:cNvSpPr>
              <p:nvPr/>
            </p:nvSpPr>
            <p:spPr>
              <a:xfrm>
                <a:off x="4819565" y="2923639"/>
                <a:ext cx="3295735" cy="566309"/>
              </a:xfrm>
              <a:prstGeom prst="rect">
                <a:avLst/>
              </a:prstGeom>
              <a:blipFill>
                <a:blip r:embed="rId5"/>
                <a:stretch>
                  <a:fillRect b="-8696"/>
                </a:stretch>
              </a:blipFill>
            </p:spPr>
            <p:txBody>
              <a:bodyPr/>
              <a:lstStyle/>
              <a:p>
                <a:r>
                  <a:rPr lang="es-PE">
                    <a:noFill/>
                  </a:rPr>
                  <a:t> </a:t>
                </a:r>
              </a:p>
            </p:txBody>
          </p:sp>
        </mc:Fallback>
      </mc:AlternateContent>
      <p:sp>
        <p:nvSpPr>
          <p:cNvPr id="18" name="CuadroTexto 17">
            <a:extLst>
              <a:ext uri="{FF2B5EF4-FFF2-40B4-BE49-F238E27FC236}">
                <a16:creationId xmlns:a16="http://schemas.microsoft.com/office/drawing/2014/main" id="{5C145405-EF7D-4C74-87AC-9FCACCFDA54A}"/>
              </a:ext>
            </a:extLst>
          </p:cNvPr>
          <p:cNvSpPr txBox="1"/>
          <p:nvPr/>
        </p:nvSpPr>
        <p:spPr>
          <a:xfrm>
            <a:off x="5129197" y="2615862"/>
            <a:ext cx="2902283" cy="307777"/>
          </a:xfrm>
          <a:prstGeom prst="rect">
            <a:avLst/>
          </a:prstGeom>
          <a:noFill/>
        </p:spPr>
        <p:txBody>
          <a:bodyPr wrap="square">
            <a:spAutoFit/>
          </a:bodyPr>
          <a:lstStyle/>
          <a:p>
            <a:r>
              <a:rPr lang="es-PE" sz="1400" b="1" dirty="0"/>
              <a:t>MEAN ABSOLUTE DEVIATION (MAD)</a:t>
            </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6FAE30DB-F22A-4D7B-ACAD-10C5D1FD5403}"/>
                  </a:ext>
                </a:extLst>
              </p:cNvPr>
              <p:cNvSpPr txBox="1"/>
              <p:nvPr/>
            </p:nvSpPr>
            <p:spPr>
              <a:xfrm>
                <a:off x="7957421" y="2923639"/>
                <a:ext cx="3295735" cy="617285"/>
              </a:xfrm>
              <a:prstGeom prst="rect">
                <a:avLst/>
              </a:prstGeom>
              <a:noFill/>
            </p:spPr>
            <p:txBody>
              <a:bodyPr wrap="square">
                <a:spAutoFit/>
              </a:bodyPr>
              <a:lstStyle/>
              <a:p>
                <a:pPr algn="ctr"/>
                <a:r>
                  <a:rPr lang="es-PE" sz="2000" b="0" dirty="0"/>
                  <a:t>MSD</a:t>
                </a:r>
                <a14:m>
                  <m:oMath xmlns:m="http://schemas.openxmlformats.org/officeDocument/2006/math">
                    <m:r>
                      <a:rPr lang="es-PE" sz="2000" b="0" i="1" smtClean="0">
                        <a:latin typeface="Cambria Math" panose="02040503050406030204" pitchFamily="18" charset="0"/>
                      </a:rPr>
                      <m:t>=</m:t>
                    </m:r>
                    <m:f>
                      <m:fPr>
                        <m:ctrlPr>
                          <a:rPr lang="es-PE" sz="2000" b="0" i="1" smtClean="0">
                            <a:latin typeface="Cambria Math" panose="02040503050406030204" pitchFamily="18" charset="0"/>
                          </a:rPr>
                        </m:ctrlPr>
                      </m:fPr>
                      <m:num>
                        <m:sSup>
                          <m:sSupPr>
                            <m:ctrlPr>
                              <a:rPr lang="es-PE" sz="2000" b="0" i="1" smtClean="0">
                                <a:latin typeface="Cambria Math" panose="02040503050406030204" pitchFamily="18" charset="0"/>
                              </a:rPr>
                            </m:ctrlPr>
                          </m:sSupPr>
                          <m:e>
                            <m:nary>
                              <m:naryPr>
                                <m:chr m:val="∑"/>
                                <m:subHide m:val="on"/>
                                <m:supHide m:val="on"/>
                                <m:ctrlPr>
                                  <a:rPr lang="es-PE" sz="2000" i="1">
                                    <a:latin typeface="Cambria Math" panose="02040503050406030204" pitchFamily="18" charset="0"/>
                                  </a:rPr>
                                </m:ctrlPr>
                              </m:naryPr>
                              <m:sub/>
                              <m:sup/>
                              <m:e>
                                <m:r>
                                  <a:rPr lang="es-PE" sz="2000" i="1">
                                    <a:latin typeface="Cambria Math" panose="02040503050406030204" pitchFamily="18" charset="0"/>
                                  </a:rPr>
                                  <m:t>(</m:t>
                                </m:r>
                                <m:sSub>
                                  <m:sSubPr>
                                    <m:ctrlPr>
                                      <a:rPr lang="es-PE" sz="2000" i="1">
                                        <a:latin typeface="Cambria Math" panose="02040503050406030204" pitchFamily="18" charset="0"/>
                                      </a:rPr>
                                    </m:ctrlPr>
                                  </m:sSubPr>
                                  <m:e>
                                    <m:r>
                                      <a:rPr lang="es-PE" sz="2000" i="1">
                                        <a:latin typeface="Cambria Math" panose="02040503050406030204" pitchFamily="18" charset="0"/>
                                      </a:rPr>
                                      <m:t>𝑌</m:t>
                                    </m:r>
                                  </m:e>
                                  <m:sub>
                                    <m:r>
                                      <a:rPr lang="es-PE" sz="2000" i="1">
                                        <a:latin typeface="Cambria Math" panose="02040503050406030204" pitchFamily="18" charset="0"/>
                                      </a:rPr>
                                      <m:t>𝑡</m:t>
                                    </m:r>
                                  </m:sub>
                                </m:sSub>
                                <m:r>
                                  <m:rPr>
                                    <m:nor/>
                                  </m:rPr>
                                  <a:rPr lang="es-PE" sz="2000" dirty="0"/>
                                  <m:t>− </m:t>
                                </m:r>
                                <m:sSub>
                                  <m:sSubPr>
                                    <m:ctrlPr>
                                      <a:rPr lang="es-PE" sz="2000" i="1">
                                        <a:latin typeface="Cambria Math" panose="02040503050406030204" pitchFamily="18" charset="0"/>
                                      </a:rPr>
                                    </m:ctrlPr>
                                  </m:sSubPr>
                                  <m:e>
                                    <m:acc>
                                      <m:accPr>
                                        <m:chr m:val="̂"/>
                                        <m:ctrlPr>
                                          <a:rPr lang="es-PE" sz="2000" i="1">
                                            <a:latin typeface="Cambria Math" panose="02040503050406030204" pitchFamily="18" charset="0"/>
                                          </a:rPr>
                                        </m:ctrlPr>
                                      </m:accPr>
                                      <m:e>
                                        <m:r>
                                          <a:rPr lang="es-PE" sz="2000" i="1">
                                            <a:latin typeface="Cambria Math" panose="02040503050406030204" pitchFamily="18" charset="0"/>
                                          </a:rPr>
                                          <m:t>𝑌</m:t>
                                        </m:r>
                                      </m:e>
                                    </m:acc>
                                  </m:e>
                                  <m:sub>
                                    <m:r>
                                      <a:rPr lang="es-PE" sz="2000" i="1">
                                        <a:latin typeface="Cambria Math" panose="02040503050406030204" pitchFamily="18" charset="0"/>
                                      </a:rPr>
                                      <m:t>𝑡</m:t>
                                    </m:r>
                                  </m:sub>
                                </m:sSub>
                                <m:r>
                                  <a:rPr lang="es-PE" sz="2000" i="1">
                                    <a:latin typeface="Cambria Math" panose="02040503050406030204" pitchFamily="18" charset="0"/>
                                  </a:rPr>
                                  <m:t>)</m:t>
                                </m:r>
                              </m:e>
                            </m:nary>
                          </m:e>
                          <m:sup>
                            <m:r>
                              <a:rPr lang="es-PE" sz="2000" b="0" i="1" smtClean="0">
                                <a:latin typeface="Cambria Math" panose="02040503050406030204" pitchFamily="18" charset="0"/>
                              </a:rPr>
                              <m:t>2</m:t>
                            </m:r>
                          </m:sup>
                        </m:sSup>
                      </m:num>
                      <m:den>
                        <m:r>
                          <a:rPr lang="es-PE" sz="2000" b="0" i="1" smtClean="0">
                            <a:latin typeface="Cambria Math" panose="02040503050406030204" pitchFamily="18" charset="0"/>
                          </a:rPr>
                          <m:t>𝑛</m:t>
                        </m:r>
                      </m:den>
                    </m:f>
                  </m:oMath>
                </a14:m>
                <a:endParaRPr lang="es-PE" sz="2000" dirty="0"/>
              </a:p>
            </p:txBody>
          </p:sp>
        </mc:Choice>
        <mc:Fallback xmlns="">
          <p:sp>
            <p:nvSpPr>
              <p:cNvPr id="19" name="CuadroTexto 18">
                <a:extLst>
                  <a:ext uri="{FF2B5EF4-FFF2-40B4-BE49-F238E27FC236}">
                    <a16:creationId xmlns:a16="http://schemas.microsoft.com/office/drawing/2014/main" id="{6FAE30DB-F22A-4D7B-ACAD-10C5D1FD5403}"/>
                  </a:ext>
                </a:extLst>
              </p:cNvPr>
              <p:cNvSpPr txBox="1">
                <a:spLocks noRot="1" noChangeAspect="1" noMove="1" noResize="1" noEditPoints="1" noAdjustHandles="1" noChangeArrowheads="1" noChangeShapeType="1" noTextEdit="1"/>
              </p:cNvSpPr>
              <p:nvPr/>
            </p:nvSpPr>
            <p:spPr>
              <a:xfrm>
                <a:off x="7957421" y="2923639"/>
                <a:ext cx="3295735" cy="617285"/>
              </a:xfrm>
              <a:prstGeom prst="rect">
                <a:avLst/>
              </a:prstGeom>
              <a:blipFill>
                <a:blip r:embed="rId6"/>
                <a:stretch>
                  <a:fillRect b="-6931"/>
                </a:stretch>
              </a:blipFill>
            </p:spPr>
            <p:txBody>
              <a:bodyPr/>
              <a:lstStyle/>
              <a:p>
                <a:r>
                  <a:rPr lang="es-PE">
                    <a:noFill/>
                  </a:rPr>
                  <a:t> </a:t>
                </a:r>
              </a:p>
            </p:txBody>
          </p:sp>
        </mc:Fallback>
      </mc:AlternateContent>
      <p:sp>
        <p:nvSpPr>
          <p:cNvPr id="20" name="CuadroTexto 19">
            <a:extLst>
              <a:ext uri="{FF2B5EF4-FFF2-40B4-BE49-F238E27FC236}">
                <a16:creationId xmlns:a16="http://schemas.microsoft.com/office/drawing/2014/main" id="{57766B4C-9920-4373-A922-50843EF8817D}"/>
              </a:ext>
            </a:extLst>
          </p:cNvPr>
          <p:cNvSpPr txBox="1"/>
          <p:nvPr/>
        </p:nvSpPr>
        <p:spPr>
          <a:xfrm>
            <a:off x="8267053" y="2615862"/>
            <a:ext cx="2826083" cy="307777"/>
          </a:xfrm>
          <a:prstGeom prst="rect">
            <a:avLst/>
          </a:prstGeom>
          <a:noFill/>
        </p:spPr>
        <p:txBody>
          <a:bodyPr wrap="square">
            <a:spAutoFit/>
          </a:bodyPr>
          <a:lstStyle/>
          <a:p>
            <a:r>
              <a:rPr lang="es-PE" sz="1400" b="1" dirty="0"/>
              <a:t>MEAN SQUARED DEVIATION (MSD)</a:t>
            </a:r>
          </a:p>
        </p:txBody>
      </p:sp>
      <p:cxnSp>
        <p:nvCxnSpPr>
          <p:cNvPr id="21" name="Conector recto de flecha 20">
            <a:extLst>
              <a:ext uri="{FF2B5EF4-FFF2-40B4-BE49-F238E27FC236}">
                <a16:creationId xmlns:a16="http://schemas.microsoft.com/office/drawing/2014/main" id="{BA96F0F7-57ED-4BB3-A0CA-258B1477E715}"/>
              </a:ext>
            </a:extLst>
          </p:cNvPr>
          <p:cNvCxnSpPr>
            <a:stCxn id="15" idx="2"/>
          </p:cNvCxnSpPr>
          <p:nvPr/>
        </p:nvCxnSpPr>
        <p:spPr>
          <a:xfrm flipH="1">
            <a:off x="3154680" y="3518545"/>
            <a:ext cx="5883" cy="329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C6AAE19E-79F3-4B7E-9F97-12770200BD1E}"/>
              </a:ext>
            </a:extLst>
          </p:cNvPr>
          <p:cNvCxnSpPr>
            <a:cxnSpLocks/>
            <a:stCxn id="17" idx="2"/>
          </p:cNvCxnSpPr>
          <p:nvPr/>
        </p:nvCxnSpPr>
        <p:spPr>
          <a:xfrm flipH="1">
            <a:off x="6465599" y="3489948"/>
            <a:ext cx="1834" cy="358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192BB56-2FF7-4891-B631-F8AB16820335}"/>
              </a:ext>
            </a:extLst>
          </p:cNvPr>
          <p:cNvCxnSpPr>
            <a:cxnSpLocks/>
            <a:stCxn id="19" idx="2"/>
          </p:cNvCxnSpPr>
          <p:nvPr/>
        </p:nvCxnSpPr>
        <p:spPr>
          <a:xfrm flipH="1">
            <a:off x="9605288" y="3540924"/>
            <a:ext cx="1" cy="393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AF7CAEC5-9CB4-441E-9C41-6046AA0B76B8}"/>
              </a:ext>
            </a:extLst>
          </p:cNvPr>
          <p:cNvSpPr txBox="1"/>
          <p:nvPr/>
        </p:nvSpPr>
        <p:spPr>
          <a:xfrm>
            <a:off x="741134" y="3900655"/>
            <a:ext cx="3787525" cy="1227600"/>
          </a:xfrm>
          <a:prstGeom prst="rect">
            <a:avLst/>
          </a:prstGeom>
          <a:noFill/>
        </p:spPr>
        <p:txBody>
          <a:bodyPr wrap="square">
            <a:spAutoFit/>
          </a:bodyPr>
          <a:lstStyle/>
          <a:p>
            <a:pPr algn="just"/>
            <a:r>
              <a:rPr lang="es-PE" dirty="0"/>
              <a:t>Usado para medir la calidad o bondad de ajuste dentro de una muestra y desempeño del pronóstico fuera de la muestra.</a:t>
            </a:r>
          </a:p>
        </p:txBody>
      </p:sp>
      <p:sp>
        <p:nvSpPr>
          <p:cNvPr id="30" name="CuadroTexto 29">
            <a:extLst>
              <a:ext uri="{FF2B5EF4-FFF2-40B4-BE49-F238E27FC236}">
                <a16:creationId xmlns:a16="http://schemas.microsoft.com/office/drawing/2014/main" id="{D8CEEB8C-37AF-4F08-8986-91CFFDD53338}"/>
              </a:ext>
            </a:extLst>
          </p:cNvPr>
          <p:cNvSpPr txBox="1"/>
          <p:nvPr/>
        </p:nvSpPr>
        <p:spPr>
          <a:xfrm>
            <a:off x="4571836" y="3929184"/>
            <a:ext cx="3787525" cy="923330"/>
          </a:xfrm>
          <a:prstGeom prst="rect">
            <a:avLst/>
          </a:prstGeom>
          <a:noFill/>
        </p:spPr>
        <p:txBody>
          <a:bodyPr wrap="square">
            <a:spAutoFit/>
          </a:bodyPr>
          <a:lstStyle/>
          <a:p>
            <a:pPr algn="just"/>
            <a:r>
              <a:rPr lang="es-PE" dirty="0"/>
              <a:t>Es la medida de la bondad de ajuste calculada como el promedio de los valores absolutos de los errores.</a:t>
            </a:r>
          </a:p>
        </p:txBody>
      </p:sp>
      <p:sp>
        <p:nvSpPr>
          <p:cNvPr id="31" name="CuadroTexto 30">
            <a:extLst>
              <a:ext uri="{FF2B5EF4-FFF2-40B4-BE49-F238E27FC236}">
                <a16:creationId xmlns:a16="http://schemas.microsoft.com/office/drawing/2014/main" id="{53A88DE4-DCF0-481B-9F4B-BFBAEC9D5663}"/>
              </a:ext>
            </a:extLst>
          </p:cNvPr>
          <p:cNvSpPr txBox="1"/>
          <p:nvPr/>
        </p:nvSpPr>
        <p:spPr>
          <a:xfrm>
            <a:off x="8267053" y="3927926"/>
            <a:ext cx="3787525" cy="1200329"/>
          </a:xfrm>
          <a:prstGeom prst="rect">
            <a:avLst/>
          </a:prstGeom>
          <a:noFill/>
        </p:spPr>
        <p:txBody>
          <a:bodyPr wrap="square">
            <a:spAutoFit/>
          </a:bodyPr>
          <a:lstStyle/>
          <a:p>
            <a:pPr algn="just"/>
            <a:r>
              <a:rPr lang="es-PE" dirty="0"/>
              <a:t>Es la medida de la bondad de ajuste es calculada como el promedio de las desviaciones cuadráticas de los errores.</a:t>
            </a:r>
          </a:p>
        </p:txBody>
      </p:sp>
      <p:sp>
        <p:nvSpPr>
          <p:cNvPr id="34" name="CuadroTexto 33">
            <a:extLst>
              <a:ext uri="{FF2B5EF4-FFF2-40B4-BE49-F238E27FC236}">
                <a16:creationId xmlns:a16="http://schemas.microsoft.com/office/drawing/2014/main" id="{724E2794-32A3-4714-B7BA-49FF84806285}"/>
              </a:ext>
            </a:extLst>
          </p:cNvPr>
          <p:cNvSpPr txBox="1"/>
          <p:nvPr/>
        </p:nvSpPr>
        <p:spPr>
          <a:xfrm>
            <a:off x="945900" y="5454571"/>
            <a:ext cx="11039396" cy="1200329"/>
          </a:xfrm>
          <a:prstGeom prst="rect">
            <a:avLst/>
          </a:prstGeom>
          <a:noFill/>
        </p:spPr>
        <p:txBody>
          <a:bodyPr wrap="square" rtlCol="0">
            <a:spAutoFit/>
          </a:bodyPr>
          <a:lstStyle/>
          <a:p>
            <a:pPr marL="285750" indent="-285750">
              <a:buFont typeface="Arial" panose="020B0604020202020204" pitchFamily="34" charset="0"/>
              <a:buChar char="•"/>
            </a:pPr>
            <a:r>
              <a:rPr lang="es-PE" dirty="0"/>
              <a:t>Estos indicadores sirven para comparar la efectividad de diferentes modelos utilizados. Siempre se busca aquel que tiene menor valor para determinar el mejor ajuste del modelo. Asimismo, sirven para comparar la precisión de dos o más técnicas de pronóstico; y además, permiten encontrar el método óptimo, aquel que genera el menor error del pronóstico.</a:t>
            </a:r>
          </a:p>
        </p:txBody>
      </p:sp>
    </p:spTree>
    <p:extLst>
      <p:ext uri="{BB962C8B-B14F-4D97-AF65-F5344CB8AC3E}">
        <p14:creationId xmlns:p14="http://schemas.microsoft.com/office/powerpoint/2010/main" val="349443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7817624-1519-4E66-9928-1F29D98B2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4" name="CuadroTexto 3">
            <a:extLst>
              <a:ext uri="{FF2B5EF4-FFF2-40B4-BE49-F238E27FC236}">
                <a16:creationId xmlns:a16="http://schemas.microsoft.com/office/drawing/2014/main" id="{501A0C52-93B3-491B-998F-44B0087F1318}"/>
              </a:ext>
            </a:extLst>
          </p:cNvPr>
          <p:cNvSpPr txBox="1"/>
          <p:nvPr/>
        </p:nvSpPr>
        <p:spPr>
          <a:xfrm>
            <a:off x="911180" y="752049"/>
            <a:ext cx="9528220" cy="1477328"/>
          </a:xfrm>
          <a:prstGeom prst="rect">
            <a:avLst/>
          </a:prstGeom>
          <a:noFill/>
        </p:spPr>
        <p:txBody>
          <a:bodyPr wrap="square">
            <a:spAutoFit/>
          </a:bodyPr>
          <a:lstStyle/>
          <a:p>
            <a:pPr marL="285750" indent="-285750">
              <a:buFont typeface="Arial" panose="020B0604020202020204" pitchFamily="34" charset="0"/>
              <a:buChar char="•"/>
            </a:pPr>
            <a:r>
              <a:rPr lang="es-PE" dirty="0"/>
              <a:t>EJEMPLO1:</a:t>
            </a:r>
          </a:p>
          <a:p>
            <a:pPr algn="just"/>
            <a:r>
              <a:rPr lang="es-PE" dirty="0"/>
              <a:t>	Un ingeniero de una empresa industrial minera desea abastecer y garantizar su posicionamiento en la gran minería. Para tal fin analiza el número de unidades producidas en millones de toneladas métricas de Cu desde el primer trimestre del 2014 hasta el cuarto trimestre del año 2017.</a:t>
            </a:r>
          </a:p>
        </p:txBody>
      </p:sp>
      <p:graphicFrame>
        <p:nvGraphicFramePr>
          <p:cNvPr id="3" name="Tabla 2">
            <a:extLst>
              <a:ext uri="{FF2B5EF4-FFF2-40B4-BE49-F238E27FC236}">
                <a16:creationId xmlns:a16="http://schemas.microsoft.com/office/drawing/2014/main" id="{6188712A-50C2-45D7-A2AF-0EFAF88C59B5}"/>
              </a:ext>
            </a:extLst>
          </p:cNvPr>
          <p:cNvGraphicFramePr>
            <a:graphicFrameLocks noGrp="1"/>
          </p:cNvGraphicFramePr>
          <p:nvPr>
            <p:extLst>
              <p:ext uri="{D42A27DB-BD31-4B8C-83A1-F6EECF244321}">
                <p14:modId xmlns:p14="http://schemas.microsoft.com/office/powerpoint/2010/main" val="1810632320"/>
              </p:ext>
            </p:extLst>
          </p:nvPr>
        </p:nvGraphicFramePr>
        <p:xfrm>
          <a:off x="1239520" y="2465070"/>
          <a:ext cx="2794000" cy="3238500"/>
        </p:xfrm>
        <a:graphic>
          <a:graphicData uri="http://schemas.openxmlformats.org/drawingml/2006/table">
            <a:tbl>
              <a:tblPr>
                <a:tableStyleId>{5C22544A-7EE6-4342-B048-85BDC9FD1C3A}</a:tableStyleId>
              </a:tblPr>
              <a:tblGrid>
                <a:gridCol w="599394">
                  <a:extLst>
                    <a:ext uri="{9D8B030D-6E8A-4147-A177-3AD203B41FA5}">
                      <a16:colId xmlns:a16="http://schemas.microsoft.com/office/drawing/2014/main" val="673430935"/>
                    </a:ext>
                  </a:extLst>
                </a:gridCol>
                <a:gridCol w="672336">
                  <a:extLst>
                    <a:ext uri="{9D8B030D-6E8A-4147-A177-3AD203B41FA5}">
                      <a16:colId xmlns:a16="http://schemas.microsoft.com/office/drawing/2014/main" val="294722459"/>
                    </a:ext>
                  </a:extLst>
                </a:gridCol>
                <a:gridCol w="761135">
                  <a:extLst>
                    <a:ext uri="{9D8B030D-6E8A-4147-A177-3AD203B41FA5}">
                      <a16:colId xmlns:a16="http://schemas.microsoft.com/office/drawing/2014/main" val="4188422501"/>
                    </a:ext>
                  </a:extLst>
                </a:gridCol>
                <a:gridCol w="761135">
                  <a:extLst>
                    <a:ext uri="{9D8B030D-6E8A-4147-A177-3AD203B41FA5}">
                      <a16:colId xmlns:a16="http://schemas.microsoft.com/office/drawing/2014/main" val="2553917637"/>
                    </a:ext>
                  </a:extLst>
                </a:gridCol>
              </a:tblGrid>
              <a:tr h="190500">
                <a:tc>
                  <a:txBody>
                    <a:bodyPr/>
                    <a:lstStyle/>
                    <a:p>
                      <a:pPr algn="ctr" fontAlgn="b"/>
                      <a:r>
                        <a:rPr lang="es-PE" sz="1100" u="none" strike="noStrike">
                          <a:effectLst/>
                        </a:rPr>
                        <a:t>Año</a:t>
                      </a:r>
                      <a:endParaRPr lang="es-PE" sz="11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Trimestre</a:t>
                      </a:r>
                      <a:endParaRPr lang="es-PE" sz="11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t</a:t>
                      </a:r>
                      <a:endParaRPr lang="es-PE" sz="11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Producción</a:t>
                      </a:r>
                      <a:endParaRPr lang="es-PE" sz="11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8552431"/>
                  </a:ext>
                </a:extLst>
              </a:tr>
              <a:tr h="190500">
                <a:tc>
                  <a:txBody>
                    <a:bodyPr/>
                    <a:lstStyle/>
                    <a:p>
                      <a:pPr algn="ctr" fontAlgn="b"/>
                      <a:r>
                        <a:rPr lang="es-PE" sz="1100" u="none" strike="noStrike">
                          <a:effectLst/>
                        </a:rPr>
                        <a:t>2014</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 2604</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9441853"/>
                  </a:ext>
                </a:extLst>
              </a:tr>
              <a:tr h="190500">
                <a:tc>
                  <a:txBody>
                    <a:bodyPr/>
                    <a:lstStyle/>
                    <a:p>
                      <a:pPr algn="ctr" fontAlgn="b"/>
                      <a:r>
                        <a:rPr lang="es-PE" sz="1100" u="none" strike="noStrike">
                          <a:effectLst/>
                        </a:rPr>
                        <a:t>2014</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2</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2514</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6482024"/>
                  </a:ext>
                </a:extLst>
              </a:tr>
              <a:tr h="190500">
                <a:tc>
                  <a:txBody>
                    <a:bodyPr/>
                    <a:lstStyle/>
                    <a:p>
                      <a:pPr algn="ctr" fontAlgn="b"/>
                      <a:r>
                        <a:rPr lang="es-PE" sz="1100" u="none" strike="noStrike">
                          <a:effectLst/>
                        </a:rPr>
                        <a:t>2014</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3</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3326</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5889443"/>
                  </a:ext>
                </a:extLst>
              </a:tr>
              <a:tr h="190500">
                <a:tc>
                  <a:txBody>
                    <a:bodyPr/>
                    <a:lstStyle/>
                    <a:p>
                      <a:pPr algn="ctr" fontAlgn="b"/>
                      <a:r>
                        <a:rPr lang="es-PE" sz="1100" u="none" strike="noStrike">
                          <a:effectLst/>
                        </a:rPr>
                        <a:t>2014</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IV</a:t>
                      </a:r>
                      <a:endParaRPr lang="es-PE"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4</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3054</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8221554"/>
                  </a:ext>
                </a:extLst>
              </a:tr>
              <a:tr h="190500">
                <a:tc>
                  <a:txBody>
                    <a:bodyPr/>
                    <a:lstStyle/>
                    <a:p>
                      <a:pPr algn="ctr" fontAlgn="b"/>
                      <a:r>
                        <a:rPr lang="es-PE" sz="1100" u="none" strike="noStrike">
                          <a:effectLst/>
                        </a:rPr>
                        <a:t>2015</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5</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3335</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1020800"/>
                  </a:ext>
                </a:extLst>
              </a:tr>
              <a:tr h="190500">
                <a:tc>
                  <a:txBody>
                    <a:bodyPr/>
                    <a:lstStyle/>
                    <a:p>
                      <a:pPr algn="ctr" fontAlgn="b"/>
                      <a:r>
                        <a:rPr lang="es-PE" sz="1100" u="none" strike="noStrike">
                          <a:effectLst/>
                        </a:rPr>
                        <a:t>2015</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6</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3012</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2703730"/>
                  </a:ext>
                </a:extLst>
              </a:tr>
              <a:tr h="190500">
                <a:tc>
                  <a:txBody>
                    <a:bodyPr/>
                    <a:lstStyle/>
                    <a:p>
                      <a:pPr algn="ctr" fontAlgn="b"/>
                      <a:r>
                        <a:rPr lang="es-PE" sz="1100" u="none" strike="noStrike">
                          <a:effectLst/>
                        </a:rPr>
                        <a:t>2015</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7</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3258</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9794238"/>
                  </a:ext>
                </a:extLst>
              </a:tr>
              <a:tr h="190500">
                <a:tc>
                  <a:txBody>
                    <a:bodyPr/>
                    <a:lstStyle/>
                    <a:p>
                      <a:pPr algn="ctr" fontAlgn="b"/>
                      <a:r>
                        <a:rPr lang="es-PE" sz="1100" u="none" strike="noStrike">
                          <a:effectLst/>
                        </a:rPr>
                        <a:t>2015</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IV</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8</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3278</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774163"/>
                  </a:ext>
                </a:extLst>
              </a:tr>
              <a:tr h="190500">
                <a:tc>
                  <a:txBody>
                    <a:bodyPr/>
                    <a:lstStyle/>
                    <a:p>
                      <a:pPr algn="ctr" fontAlgn="b"/>
                      <a:r>
                        <a:rPr lang="es-PE" sz="1100" u="none" strike="noStrike">
                          <a:effectLst/>
                        </a:rPr>
                        <a:t>2016</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9</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3498</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4688980"/>
                  </a:ext>
                </a:extLst>
              </a:tr>
              <a:tr h="190500">
                <a:tc>
                  <a:txBody>
                    <a:bodyPr/>
                    <a:lstStyle/>
                    <a:p>
                      <a:pPr algn="ctr" fontAlgn="b"/>
                      <a:r>
                        <a:rPr lang="es-PE" sz="1100" u="none" strike="noStrike">
                          <a:effectLst/>
                        </a:rPr>
                        <a:t>2016</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10</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3815</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0898198"/>
                  </a:ext>
                </a:extLst>
              </a:tr>
              <a:tr h="190500">
                <a:tc>
                  <a:txBody>
                    <a:bodyPr/>
                    <a:lstStyle/>
                    <a:p>
                      <a:pPr algn="ctr" fontAlgn="b"/>
                      <a:r>
                        <a:rPr lang="es-PE" sz="1100" u="none" strike="noStrike">
                          <a:effectLst/>
                        </a:rPr>
                        <a:t>2016</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11</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3950</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0907180"/>
                  </a:ext>
                </a:extLst>
              </a:tr>
              <a:tr h="190500">
                <a:tc>
                  <a:txBody>
                    <a:bodyPr/>
                    <a:lstStyle/>
                    <a:p>
                      <a:pPr algn="ctr" fontAlgn="b"/>
                      <a:r>
                        <a:rPr lang="es-PE" sz="1100" u="none" strike="noStrike">
                          <a:effectLst/>
                        </a:rPr>
                        <a:t>2016</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IV</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12</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4184</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5242696"/>
                  </a:ext>
                </a:extLst>
              </a:tr>
              <a:tr h="190500">
                <a:tc>
                  <a:txBody>
                    <a:bodyPr/>
                    <a:lstStyle/>
                    <a:p>
                      <a:pPr algn="ctr" fontAlgn="b"/>
                      <a:r>
                        <a:rPr lang="es-PE" sz="1100" u="none" strike="noStrike">
                          <a:effectLst/>
                        </a:rPr>
                        <a:t>2017</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13</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3745</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9920665"/>
                  </a:ext>
                </a:extLst>
              </a:tr>
              <a:tr h="190500">
                <a:tc>
                  <a:txBody>
                    <a:bodyPr/>
                    <a:lstStyle/>
                    <a:p>
                      <a:pPr algn="ctr" fontAlgn="b"/>
                      <a:r>
                        <a:rPr lang="es-PE" sz="1100" u="none" strike="noStrike">
                          <a:effectLst/>
                        </a:rPr>
                        <a:t>2017</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14</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3956</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3042812"/>
                  </a:ext>
                </a:extLst>
              </a:tr>
              <a:tr h="190500">
                <a:tc>
                  <a:txBody>
                    <a:bodyPr/>
                    <a:lstStyle/>
                    <a:p>
                      <a:pPr algn="ctr" fontAlgn="b"/>
                      <a:r>
                        <a:rPr lang="es-PE" sz="1100" u="none" strike="noStrike">
                          <a:effectLst/>
                        </a:rPr>
                        <a:t>2017</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III</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15</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4375</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7178657"/>
                  </a:ext>
                </a:extLst>
              </a:tr>
              <a:tr h="190500">
                <a:tc>
                  <a:txBody>
                    <a:bodyPr/>
                    <a:lstStyle/>
                    <a:p>
                      <a:pPr algn="ctr" fontAlgn="b"/>
                      <a:r>
                        <a:rPr lang="es-PE" sz="1100" u="none" strike="noStrike">
                          <a:effectLst/>
                        </a:rPr>
                        <a:t>2017</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IV</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a:effectLst/>
                        </a:rPr>
                        <a:t>16</a:t>
                      </a:r>
                      <a:endParaRPr lang="es-P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PE" sz="1100" u="none" strike="noStrike" dirty="0">
                          <a:effectLst/>
                        </a:rPr>
                        <a:t>5154</a:t>
                      </a:r>
                      <a:endParaRPr lang="es-P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0450489"/>
                  </a:ext>
                </a:extLst>
              </a:tr>
            </a:tbl>
          </a:graphicData>
        </a:graphic>
      </p:graphicFrame>
      <p:pic>
        <p:nvPicPr>
          <p:cNvPr id="11" name="Imagen 10">
            <a:extLst>
              <a:ext uri="{FF2B5EF4-FFF2-40B4-BE49-F238E27FC236}">
                <a16:creationId xmlns:a16="http://schemas.microsoft.com/office/drawing/2014/main" id="{7888C8C3-4BA7-4C9B-BC9D-3E42FCF653FF}"/>
              </a:ext>
            </a:extLst>
          </p:cNvPr>
          <p:cNvPicPr>
            <a:picLocks noChangeAspect="1"/>
          </p:cNvPicPr>
          <p:nvPr/>
        </p:nvPicPr>
        <p:blipFill rotWithShape="1">
          <a:blip r:embed="rId3"/>
          <a:srcRect t="22807" r="75437" b="9115"/>
          <a:stretch/>
        </p:blipFill>
        <p:spPr>
          <a:xfrm>
            <a:off x="5430522" y="2175510"/>
            <a:ext cx="4528818" cy="4125488"/>
          </a:xfrm>
          <a:prstGeom prst="rect">
            <a:avLst/>
          </a:prstGeom>
        </p:spPr>
      </p:pic>
    </p:spTree>
    <p:extLst>
      <p:ext uri="{BB962C8B-B14F-4D97-AF65-F5344CB8AC3E}">
        <p14:creationId xmlns:p14="http://schemas.microsoft.com/office/powerpoint/2010/main" val="149101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9AD296-E410-4EB1-A3B7-86108B6B12D8}"/>
              </a:ext>
            </a:extLst>
          </p:cNvPr>
          <p:cNvPicPr>
            <a:picLocks noChangeAspect="1"/>
          </p:cNvPicPr>
          <p:nvPr/>
        </p:nvPicPr>
        <p:blipFill rotWithShape="1">
          <a:blip r:embed="rId2"/>
          <a:srcRect t="22616" r="58625" b="6263"/>
          <a:stretch/>
        </p:blipFill>
        <p:spPr>
          <a:xfrm>
            <a:off x="922020" y="678179"/>
            <a:ext cx="9540240" cy="5389803"/>
          </a:xfrm>
          <a:prstGeom prst="rect">
            <a:avLst/>
          </a:prstGeom>
        </p:spPr>
      </p:pic>
      <p:pic>
        <p:nvPicPr>
          <p:cNvPr id="4" name="Imagen 3">
            <a:extLst>
              <a:ext uri="{FF2B5EF4-FFF2-40B4-BE49-F238E27FC236}">
                <a16:creationId xmlns:a16="http://schemas.microsoft.com/office/drawing/2014/main" id="{EA3082E7-3070-4160-A222-7D512E51A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492" y="89985"/>
            <a:ext cx="1324129" cy="1324129"/>
          </a:xfrm>
          <a:prstGeom prst="bevel">
            <a:avLst/>
          </a:prstGeom>
        </p:spPr>
      </p:pic>
      <p:sp>
        <p:nvSpPr>
          <p:cNvPr id="5" name="Flecha: hacia abajo 4">
            <a:extLst>
              <a:ext uri="{FF2B5EF4-FFF2-40B4-BE49-F238E27FC236}">
                <a16:creationId xmlns:a16="http://schemas.microsoft.com/office/drawing/2014/main" id="{27F8C3EE-A762-447F-B56C-1FDD1EFCF219}"/>
              </a:ext>
            </a:extLst>
          </p:cNvPr>
          <p:cNvSpPr/>
          <p:nvPr/>
        </p:nvSpPr>
        <p:spPr>
          <a:xfrm rot="2003621">
            <a:off x="8458199" y="1950720"/>
            <a:ext cx="533400" cy="7772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Flecha: hacia abajo 5">
            <a:extLst>
              <a:ext uri="{FF2B5EF4-FFF2-40B4-BE49-F238E27FC236}">
                <a16:creationId xmlns:a16="http://schemas.microsoft.com/office/drawing/2014/main" id="{56DF49B3-F6E2-4449-98B8-E9913DCF3119}"/>
              </a:ext>
            </a:extLst>
          </p:cNvPr>
          <p:cNvSpPr/>
          <p:nvPr/>
        </p:nvSpPr>
        <p:spPr>
          <a:xfrm rot="4444416">
            <a:off x="8953027" y="3040380"/>
            <a:ext cx="533400" cy="7772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Flecha: hacia abajo 6">
            <a:extLst>
              <a:ext uri="{FF2B5EF4-FFF2-40B4-BE49-F238E27FC236}">
                <a16:creationId xmlns:a16="http://schemas.microsoft.com/office/drawing/2014/main" id="{A241855E-920F-41A9-81D0-929D0204E13F}"/>
              </a:ext>
            </a:extLst>
          </p:cNvPr>
          <p:cNvSpPr/>
          <p:nvPr/>
        </p:nvSpPr>
        <p:spPr>
          <a:xfrm rot="5400000">
            <a:off x="8506142" y="3783966"/>
            <a:ext cx="533400" cy="7772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Flecha: hacia abajo 7">
            <a:extLst>
              <a:ext uri="{FF2B5EF4-FFF2-40B4-BE49-F238E27FC236}">
                <a16:creationId xmlns:a16="http://schemas.microsoft.com/office/drawing/2014/main" id="{6CCC3455-559F-4B4D-B49B-DB36B8365465}"/>
              </a:ext>
            </a:extLst>
          </p:cNvPr>
          <p:cNvSpPr/>
          <p:nvPr/>
        </p:nvSpPr>
        <p:spPr>
          <a:xfrm>
            <a:off x="2560319" y="1219200"/>
            <a:ext cx="533400" cy="7772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00277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1562</TotalTime>
  <Words>3818</Words>
  <Application>Microsoft Office PowerPoint</Application>
  <PresentationFormat>Widescreen</PresentationFormat>
  <Paragraphs>341</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 Black</vt:lpstr>
      <vt:lpstr>Calibri</vt:lpstr>
      <vt:lpstr>Calibri Light</vt:lpstr>
      <vt:lpstr>Cambria Math</vt:lpstr>
      <vt:lpstr>Times New Roman</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aotiniano@ingemmet.gob.pe</dc:creator>
  <cp:lastModifiedBy>Alonso</cp:lastModifiedBy>
  <cp:revision>117</cp:revision>
  <dcterms:created xsi:type="dcterms:W3CDTF">2021-03-01T15:32:38Z</dcterms:created>
  <dcterms:modified xsi:type="dcterms:W3CDTF">2023-08-07T21:37:17Z</dcterms:modified>
</cp:coreProperties>
</file>